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ileron Italics" panose="020B0604020202020204" charset="0"/>
      <p:regular r:id="rId14"/>
    </p:embeddedFont>
    <p:embeddedFont>
      <p:font typeface="Cormorant Garamond Bold Italics" panose="020B0604020202020204" charset="0"/>
      <p:regular r:id="rId15"/>
    </p:embeddedFont>
    <p:embeddedFont>
      <p:font typeface="Migra Extra-Light" panose="020B0604020202020204" charset="0"/>
      <p:regular r:id="rId16"/>
    </p:embeddedFont>
    <p:embeddedFont>
      <p:font typeface="Quicksand" panose="020B0604020202020204" charset="0"/>
      <p:regular r:id="rId17"/>
    </p:embeddedFont>
    <p:embeddedFont>
      <p:font typeface="Quicksand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278219" y="3040317"/>
            <a:ext cx="15283796" cy="1970229"/>
          </a:xfrm>
          <a:prstGeom prst="rect">
            <a:avLst/>
          </a:prstGeom>
        </p:spPr>
        <p:txBody>
          <a:bodyPr lIns="0" tIns="0" rIns="0" bIns="0" rtlCol="0" anchor="t">
            <a:spAutoFit/>
          </a:bodyPr>
          <a:lstStyle/>
          <a:p>
            <a:pPr marL="0" lvl="0" indent="0" algn="ctr">
              <a:lnSpc>
                <a:spcPts val="16009"/>
              </a:lnSpc>
              <a:spcBef>
                <a:spcPct val="0"/>
              </a:spcBef>
            </a:pPr>
            <a:r>
              <a:rPr lang="en-US" sz="11435" i="1">
                <a:solidFill>
                  <a:srgbClr val="0F4662"/>
                </a:solidFill>
                <a:latin typeface="Aileron Italics"/>
                <a:ea typeface="Aileron Italics"/>
                <a:cs typeface="Aileron Italics"/>
                <a:sym typeface="Aileron Italics"/>
              </a:rPr>
              <a:t>SAK IFRS dan PSAK 1</a:t>
            </a:r>
          </a:p>
        </p:txBody>
      </p:sp>
      <p:sp>
        <p:nvSpPr>
          <p:cNvPr id="3" name="AutoShape 3"/>
          <p:cNvSpPr/>
          <p:nvPr/>
        </p:nvSpPr>
        <p:spPr>
          <a:xfrm>
            <a:off x="9158735" y="990600"/>
            <a:ext cx="8114971" cy="0"/>
          </a:xfrm>
          <a:prstGeom prst="line">
            <a:avLst/>
          </a:prstGeom>
          <a:ln w="76200" cap="flat">
            <a:solidFill>
              <a:srgbClr val="0F4662"/>
            </a:solidFill>
            <a:prstDash val="solid"/>
            <a:headEnd type="none" w="sm" len="sm"/>
            <a:tailEnd type="none" w="sm" len="sm"/>
          </a:ln>
        </p:spPr>
      </p:sp>
      <p:sp>
        <p:nvSpPr>
          <p:cNvPr id="4" name="AutoShape 4"/>
          <p:cNvSpPr/>
          <p:nvPr/>
        </p:nvSpPr>
        <p:spPr>
          <a:xfrm>
            <a:off x="1043764" y="9296400"/>
            <a:ext cx="8114971" cy="0"/>
          </a:xfrm>
          <a:prstGeom prst="line">
            <a:avLst/>
          </a:prstGeom>
          <a:ln w="76200" cap="flat">
            <a:solidFill>
              <a:srgbClr val="0F4662"/>
            </a:solidFill>
            <a:prstDash val="solid"/>
            <a:headEnd type="none" w="sm" len="sm"/>
            <a:tailEnd type="none" w="sm" len="sm"/>
          </a:ln>
        </p:spPr>
      </p:sp>
      <p:sp>
        <p:nvSpPr>
          <p:cNvPr id="5" name="Freeform 5"/>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4919120" y="0"/>
            <a:ext cx="9838239" cy="10287000"/>
            <a:chOff x="0" y="0"/>
            <a:chExt cx="2591141" cy="2709333"/>
          </a:xfrm>
        </p:grpSpPr>
        <p:sp>
          <p:nvSpPr>
            <p:cNvPr id="3" name="Freeform 3"/>
            <p:cNvSpPr/>
            <p:nvPr/>
          </p:nvSpPr>
          <p:spPr>
            <a:xfrm>
              <a:off x="0" y="0"/>
              <a:ext cx="2591141" cy="2709333"/>
            </a:xfrm>
            <a:custGeom>
              <a:avLst/>
              <a:gdLst/>
              <a:ahLst/>
              <a:cxnLst/>
              <a:rect l="l" t="t" r="r" b="b"/>
              <a:pathLst>
                <a:path w="2591141" h="2709333">
                  <a:moveTo>
                    <a:pt x="0" y="0"/>
                  </a:moveTo>
                  <a:lnTo>
                    <a:pt x="2591141" y="0"/>
                  </a:lnTo>
                  <a:lnTo>
                    <a:pt x="2591141" y="2709333"/>
                  </a:lnTo>
                  <a:lnTo>
                    <a:pt x="0" y="2709333"/>
                  </a:lnTo>
                  <a:close/>
                </a:path>
              </a:pathLst>
            </a:custGeom>
            <a:solidFill>
              <a:srgbClr val="DBE5EA"/>
            </a:solidFill>
          </p:spPr>
        </p:sp>
        <p:sp>
          <p:nvSpPr>
            <p:cNvPr id="4" name="TextBox 4"/>
            <p:cNvSpPr txBox="1"/>
            <p:nvPr/>
          </p:nvSpPr>
          <p:spPr>
            <a:xfrm>
              <a:off x="0" y="-123825"/>
              <a:ext cx="2591141" cy="2833158"/>
            </a:xfrm>
            <a:prstGeom prst="rect">
              <a:avLst/>
            </a:prstGeom>
          </p:spPr>
          <p:txBody>
            <a:bodyPr lIns="50800" tIns="50800" rIns="50800" bIns="50800" rtlCol="0" anchor="ctr"/>
            <a:lstStyle/>
            <a:p>
              <a:pPr algn="ctr">
                <a:lnSpc>
                  <a:spcPts val="4079"/>
                </a:lnSpc>
              </a:pPr>
              <a:endParaRPr/>
            </a:p>
          </p:txBody>
        </p:sp>
      </p:grpSp>
      <p:sp>
        <p:nvSpPr>
          <p:cNvPr id="5" name="AutoShape 5"/>
          <p:cNvSpPr/>
          <p:nvPr/>
        </p:nvSpPr>
        <p:spPr>
          <a:xfrm>
            <a:off x="1028700" y="9741523"/>
            <a:ext cx="6492240" cy="0"/>
          </a:xfrm>
          <a:prstGeom prst="line">
            <a:avLst/>
          </a:prstGeom>
          <a:ln w="76200" cap="flat">
            <a:solidFill>
              <a:srgbClr val="0F4662"/>
            </a:solidFill>
            <a:prstDash val="solid"/>
            <a:headEnd type="none" w="sm" len="sm"/>
            <a:tailEnd type="none" w="sm" len="sm"/>
          </a:ln>
        </p:spPr>
      </p:sp>
      <p:sp>
        <p:nvSpPr>
          <p:cNvPr id="6" name="AutoShape 6"/>
          <p:cNvSpPr/>
          <p:nvPr/>
        </p:nvSpPr>
        <p:spPr>
          <a:xfrm>
            <a:off x="10767060" y="1028700"/>
            <a:ext cx="6492240" cy="0"/>
          </a:xfrm>
          <a:prstGeom prst="line">
            <a:avLst/>
          </a:prstGeom>
          <a:ln w="76200" cap="flat">
            <a:solidFill>
              <a:srgbClr val="0F4662"/>
            </a:solidFill>
            <a:prstDash val="solid"/>
            <a:headEnd type="none" w="sm" len="sm"/>
            <a:tailEnd type="none" w="sm" len="sm"/>
          </a:ln>
        </p:spPr>
      </p:sp>
      <p:sp>
        <p:nvSpPr>
          <p:cNvPr id="7" name="TextBox 7"/>
          <p:cNvSpPr txBox="1"/>
          <p:nvPr/>
        </p:nvSpPr>
        <p:spPr>
          <a:xfrm>
            <a:off x="1456821" y="2676378"/>
            <a:ext cx="16831179" cy="4373478"/>
          </a:xfrm>
          <a:prstGeom prst="rect">
            <a:avLst/>
          </a:prstGeom>
        </p:spPr>
        <p:txBody>
          <a:bodyPr lIns="0" tIns="0" rIns="0" bIns="0" rtlCol="0" anchor="t">
            <a:spAutoFit/>
          </a:bodyPr>
          <a:lstStyle/>
          <a:p>
            <a:pPr algn="l">
              <a:lnSpc>
                <a:spcPts val="4971"/>
              </a:lnSpc>
            </a:pPr>
            <a:r>
              <a:rPr lang="en-US" sz="3550" b="1">
                <a:solidFill>
                  <a:srgbClr val="0F4662"/>
                </a:solidFill>
                <a:latin typeface="Quicksand Bold"/>
                <a:ea typeface="Quicksand Bold"/>
                <a:cs typeface="Quicksand Bold"/>
                <a:sym typeface="Quicksand Bold"/>
              </a:rPr>
              <a:t>IFRS melalui IAS 1 mengatur elemen-elemen dasar laporan keuangan yang juga diadopsi oleh PASK 1, termasuk :</a:t>
            </a:r>
          </a:p>
          <a:p>
            <a:pPr algn="l">
              <a:lnSpc>
                <a:spcPts val="4971"/>
              </a:lnSpc>
            </a:pPr>
            <a:r>
              <a:rPr lang="en-US" sz="3550">
                <a:solidFill>
                  <a:srgbClr val="0F4662"/>
                </a:solidFill>
                <a:latin typeface="Quicksand"/>
                <a:ea typeface="Quicksand"/>
                <a:cs typeface="Quicksand"/>
                <a:sym typeface="Quicksand"/>
              </a:rPr>
              <a:t>     </a:t>
            </a:r>
            <a:r>
              <a:rPr lang="en-US" sz="3550" b="1">
                <a:solidFill>
                  <a:srgbClr val="0F4662"/>
                </a:solidFill>
                <a:latin typeface="Quicksand Bold"/>
                <a:ea typeface="Quicksand Bold"/>
                <a:cs typeface="Quicksand Bold"/>
                <a:sym typeface="Quicksand Bold"/>
              </a:rPr>
              <a:t>·  Penyajian posisi keuangan (laporan posisi keuangan/neraca)</a:t>
            </a:r>
          </a:p>
          <a:p>
            <a:pPr algn="l">
              <a:lnSpc>
                <a:spcPts val="4971"/>
              </a:lnSpc>
            </a:pPr>
            <a:r>
              <a:rPr lang="en-US" sz="3550">
                <a:solidFill>
                  <a:srgbClr val="0F4662"/>
                </a:solidFill>
                <a:latin typeface="Quicksand"/>
                <a:ea typeface="Quicksand"/>
                <a:cs typeface="Quicksand"/>
                <a:sym typeface="Quicksand"/>
              </a:rPr>
              <a:t>     </a:t>
            </a:r>
            <a:r>
              <a:rPr lang="en-US" sz="3550" b="1">
                <a:solidFill>
                  <a:srgbClr val="0F4662"/>
                </a:solidFill>
                <a:latin typeface="Quicksand Bold"/>
                <a:ea typeface="Quicksand Bold"/>
                <a:cs typeface="Quicksand Bold"/>
                <a:sym typeface="Quicksand Bold"/>
              </a:rPr>
              <a:t>·  Laporan laba rugi dan pengahasilan komprehensif lain</a:t>
            </a:r>
          </a:p>
          <a:p>
            <a:pPr algn="l">
              <a:lnSpc>
                <a:spcPts val="4971"/>
              </a:lnSpc>
            </a:pPr>
            <a:r>
              <a:rPr lang="en-US" sz="3550">
                <a:solidFill>
                  <a:srgbClr val="0F4662"/>
                </a:solidFill>
                <a:latin typeface="Quicksand"/>
                <a:ea typeface="Quicksand"/>
                <a:cs typeface="Quicksand"/>
                <a:sym typeface="Quicksand"/>
              </a:rPr>
              <a:t>     </a:t>
            </a:r>
            <a:r>
              <a:rPr lang="en-US" sz="3550" b="1">
                <a:solidFill>
                  <a:srgbClr val="0F4662"/>
                </a:solidFill>
                <a:latin typeface="Quicksand Bold"/>
                <a:ea typeface="Quicksand Bold"/>
                <a:cs typeface="Quicksand Bold"/>
                <a:sym typeface="Quicksand Bold"/>
              </a:rPr>
              <a:t>·  Laporan perubahan ekuitas</a:t>
            </a:r>
          </a:p>
          <a:p>
            <a:pPr algn="l">
              <a:lnSpc>
                <a:spcPts val="4971"/>
              </a:lnSpc>
            </a:pPr>
            <a:r>
              <a:rPr lang="en-US" sz="3550">
                <a:solidFill>
                  <a:srgbClr val="0F4662"/>
                </a:solidFill>
                <a:latin typeface="Quicksand"/>
                <a:ea typeface="Quicksand"/>
                <a:cs typeface="Quicksand"/>
                <a:sym typeface="Quicksand"/>
              </a:rPr>
              <a:t>     </a:t>
            </a:r>
            <a:r>
              <a:rPr lang="en-US" sz="3550" b="1">
                <a:solidFill>
                  <a:srgbClr val="0F4662"/>
                </a:solidFill>
                <a:latin typeface="Quicksand Bold"/>
                <a:ea typeface="Quicksand Bold"/>
                <a:cs typeface="Quicksand Bold"/>
                <a:sym typeface="Quicksand Bold"/>
              </a:rPr>
              <a:t>·  Laporan arus kas   </a:t>
            </a:r>
          </a:p>
          <a:p>
            <a:pPr marL="0" lvl="0" indent="0" algn="l">
              <a:lnSpc>
                <a:spcPts val="4971"/>
              </a:lnSpc>
              <a:spcBef>
                <a:spcPct val="0"/>
              </a:spcBef>
            </a:pPr>
            <a:r>
              <a:rPr lang="en-US" sz="3550">
                <a:solidFill>
                  <a:srgbClr val="0F4662"/>
                </a:solidFill>
                <a:latin typeface="Quicksand"/>
                <a:ea typeface="Quicksand"/>
                <a:cs typeface="Quicksand"/>
                <a:sym typeface="Quicksand"/>
              </a:rPr>
              <a:t>     ·  </a:t>
            </a:r>
            <a:r>
              <a:rPr lang="en-US" sz="3550" b="1">
                <a:solidFill>
                  <a:srgbClr val="0F4662"/>
                </a:solidFill>
                <a:latin typeface="Quicksand Bold"/>
                <a:ea typeface="Quicksand Bold"/>
                <a:cs typeface="Quicksand Bold"/>
                <a:sym typeface="Quicksand Bold"/>
              </a:rPr>
              <a:t>Catatan atas laporan keuangan</a:t>
            </a:r>
          </a:p>
        </p:txBody>
      </p:sp>
      <p:sp>
        <p:nvSpPr>
          <p:cNvPr id="8" name="TextBox 8"/>
          <p:cNvSpPr txBox="1"/>
          <p:nvPr/>
        </p:nvSpPr>
        <p:spPr>
          <a:xfrm>
            <a:off x="836400" y="857538"/>
            <a:ext cx="11813688" cy="1037796"/>
          </a:xfrm>
          <a:prstGeom prst="rect">
            <a:avLst/>
          </a:prstGeom>
        </p:spPr>
        <p:txBody>
          <a:bodyPr lIns="0" tIns="0" rIns="0" bIns="0" rtlCol="0" anchor="t">
            <a:spAutoFit/>
          </a:bodyPr>
          <a:lstStyle/>
          <a:p>
            <a:pPr marL="0" lvl="0" indent="0" algn="l">
              <a:lnSpc>
                <a:spcPts val="8522"/>
              </a:lnSpc>
              <a:spcBef>
                <a:spcPct val="0"/>
              </a:spcBef>
            </a:pPr>
            <a:r>
              <a:rPr lang="en-US" sz="6087" b="1" i="1">
                <a:solidFill>
                  <a:srgbClr val="0F4662"/>
                </a:solidFill>
                <a:latin typeface="Cormorant Garamond Bold Italics"/>
                <a:ea typeface="Cormorant Garamond Bold Italics"/>
                <a:cs typeface="Cormorant Garamond Bold Italics"/>
                <a:sym typeface="Cormorant Garamond Bold Italics"/>
              </a:rPr>
              <a:t>Elemen Utama yang Sama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36400" y="857538"/>
            <a:ext cx="11813688" cy="1037796"/>
          </a:xfrm>
          <a:prstGeom prst="rect">
            <a:avLst/>
          </a:prstGeom>
        </p:spPr>
        <p:txBody>
          <a:bodyPr lIns="0" tIns="0" rIns="0" bIns="0" rtlCol="0" anchor="t">
            <a:spAutoFit/>
          </a:bodyPr>
          <a:lstStyle/>
          <a:p>
            <a:pPr marL="0" lvl="0" indent="0" algn="l">
              <a:lnSpc>
                <a:spcPts val="8522"/>
              </a:lnSpc>
              <a:spcBef>
                <a:spcPct val="0"/>
              </a:spcBef>
            </a:pPr>
            <a:r>
              <a:rPr lang="en-US" sz="6087" b="1" i="1">
                <a:solidFill>
                  <a:srgbClr val="0F4662"/>
                </a:solidFill>
                <a:latin typeface="Cormorant Garamond Bold Italics"/>
                <a:ea typeface="Cormorant Garamond Bold Italics"/>
                <a:cs typeface="Cormorant Garamond Bold Italics"/>
                <a:sym typeface="Cormorant Garamond Bold Italics"/>
              </a:rPr>
              <a:t>Dasar Penyusunan dan Pengungkapan</a:t>
            </a:r>
          </a:p>
        </p:txBody>
      </p:sp>
      <p:sp>
        <p:nvSpPr>
          <p:cNvPr id="3" name="TextBox 3"/>
          <p:cNvSpPr txBox="1"/>
          <p:nvPr/>
        </p:nvSpPr>
        <p:spPr>
          <a:xfrm>
            <a:off x="864975" y="2456330"/>
            <a:ext cx="16596149" cy="5080409"/>
          </a:xfrm>
          <a:prstGeom prst="rect">
            <a:avLst/>
          </a:prstGeom>
        </p:spPr>
        <p:txBody>
          <a:bodyPr lIns="0" tIns="0" rIns="0" bIns="0" rtlCol="0" anchor="t">
            <a:spAutoFit/>
          </a:bodyPr>
          <a:lstStyle/>
          <a:p>
            <a:pPr marL="0" lvl="0" indent="0" algn="just">
              <a:lnSpc>
                <a:spcPts val="6789"/>
              </a:lnSpc>
            </a:pPr>
            <a:r>
              <a:rPr lang="en-US" sz="3993" b="1">
                <a:solidFill>
                  <a:srgbClr val="0F4662"/>
                </a:solidFill>
                <a:latin typeface="Quicksand Bold"/>
                <a:ea typeface="Quicksand Bold"/>
                <a:cs typeface="Quicksand Bold"/>
                <a:sym typeface="Quicksand Bold"/>
              </a:rPr>
              <a:t>IFRS, melalui IAS 1, mengharuskan penyajian laporan keuangan berdasarkan going concern (kelangsungan usaha) dan dasar akrual. PSAK 1 juga mengadopsi prinsip ini. Artinya, laporan keuangan harus disusun dengan anggapan bahwa perusahaan akan melanjutkan operasinya di masa mendatang, kecuali ada bukti yang jelas bahwa hal tersebut tidak mungkin terjadi.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5551407" y="150089"/>
            <a:ext cx="7185187" cy="2917270"/>
          </a:xfrm>
          <a:prstGeom prst="rect">
            <a:avLst/>
          </a:prstGeom>
        </p:spPr>
        <p:txBody>
          <a:bodyPr lIns="0" tIns="0" rIns="0" bIns="0" rtlCol="0" anchor="t">
            <a:spAutoFit/>
          </a:bodyPr>
          <a:lstStyle/>
          <a:p>
            <a:pPr algn="ctr">
              <a:lnSpc>
                <a:spcPts val="11772"/>
              </a:lnSpc>
            </a:pPr>
            <a:r>
              <a:rPr lang="en-US" sz="8408" b="1" i="1">
                <a:solidFill>
                  <a:srgbClr val="243342"/>
                </a:solidFill>
                <a:latin typeface="Cormorant Garamond Bold Italics"/>
                <a:ea typeface="Cormorant Garamond Bold Italics"/>
                <a:cs typeface="Cormorant Garamond Bold Italics"/>
                <a:sym typeface="Cormorant Garamond Bold Italics"/>
              </a:rPr>
              <a:t>KESIMPULAN</a:t>
            </a:r>
          </a:p>
          <a:p>
            <a:pPr algn="ctr">
              <a:lnSpc>
                <a:spcPts val="11772"/>
              </a:lnSpc>
              <a:spcBef>
                <a:spcPct val="0"/>
              </a:spcBef>
            </a:pPr>
            <a:endParaRPr lang="en-US" sz="8408" b="1" i="1">
              <a:solidFill>
                <a:srgbClr val="243342"/>
              </a:solidFill>
              <a:latin typeface="Cormorant Garamond Bold Italics"/>
              <a:ea typeface="Cormorant Garamond Bold Italics"/>
              <a:cs typeface="Cormorant Garamond Bold Italics"/>
              <a:sym typeface="Cormorant Garamond Bold Italics"/>
            </a:endParaRPr>
          </a:p>
        </p:txBody>
      </p:sp>
      <p:sp>
        <p:nvSpPr>
          <p:cNvPr id="3" name="AutoShape 3"/>
          <p:cNvSpPr/>
          <p:nvPr/>
        </p:nvSpPr>
        <p:spPr>
          <a:xfrm>
            <a:off x="5897880" y="1703974"/>
            <a:ext cx="6492240" cy="0"/>
          </a:xfrm>
          <a:prstGeom prst="line">
            <a:avLst/>
          </a:prstGeom>
          <a:ln w="38100" cap="flat">
            <a:solidFill>
              <a:srgbClr val="000000"/>
            </a:solidFill>
            <a:prstDash val="solid"/>
            <a:headEnd type="diamond" w="lg" len="lg"/>
            <a:tailEnd type="diamond" w="lg" len="lg"/>
          </a:ln>
        </p:spPr>
      </p:sp>
      <p:sp>
        <p:nvSpPr>
          <p:cNvPr id="4" name="AutoShape 4"/>
          <p:cNvSpPr/>
          <p:nvPr/>
        </p:nvSpPr>
        <p:spPr>
          <a:xfrm>
            <a:off x="6244353" y="9760573"/>
            <a:ext cx="6492240" cy="0"/>
          </a:xfrm>
          <a:prstGeom prst="line">
            <a:avLst/>
          </a:prstGeom>
          <a:ln w="38100" cap="flat">
            <a:solidFill>
              <a:srgbClr val="000000"/>
            </a:solidFill>
            <a:prstDash val="solid"/>
            <a:headEnd type="diamond" w="lg" len="lg"/>
            <a:tailEnd type="diamond" w="lg" len="lg"/>
          </a:ln>
        </p:spPr>
      </p:sp>
      <p:sp>
        <p:nvSpPr>
          <p:cNvPr id="5" name="TextBox 5"/>
          <p:cNvSpPr txBox="1"/>
          <p:nvPr/>
        </p:nvSpPr>
        <p:spPr>
          <a:xfrm>
            <a:off x="855450" y="2456330"/>
            <a:ext cx="16596149" cy="6794909"/>
          </a:xfrm>
          <a:prstGeom prst="rect">
            <a:avLst/>
          </a:prstGeom>
        </p:spPr>
        <p:txBody>
          <a:bodyPr lIns="0" tIns="0" rIns="0" bIns="0" rtlCol="0" anchor="t">
            <a:spAutoFit/>
          </a:bodyPr>
          <a:lstStyle/>
          <a:p>
            <a:pPr algn="just">
              <a:lnSpc>
                <a:spcPts val="6789"/>
              </a:lnSpc>
            </a:pPr>
            <a:r>
              <a:rPr lang="en-US" sz="3993" b="1">
                <a:solidFill>
                  <a:srgbClr val="0F4662"/>
                </a:solidFill>
                <a:latin typeface="Quicksand Bold"/>
                <a:ea typeface="Quicksand Bold"/>
                <a:cs typeface="Quicksand Bold"/>
                <a:sym typeface="Quicksand Bold"/>
              </a:rPr>
              <a:t>PSAK 1 adalah bagian dari upaya Indonesia untuk mengadopsi standar internasional seperti IFRS, khususnya IAS 1. Hubungan ini bertujuan untuk meningkatkan kualitas, konsistensi, dan transparansi dalam penyusunan laporan keuangan di Indonesia. Dengan demikian, laporan keuangan menjadi lebih dapat dibandingkan scara global, relevan, dan memberikan gambaran yang lebih jelas kepada para pemangku kepantingan.</a:t>
            </a:r>
          </a:p>
          <a:p>
            <a:pPr marL="0" lvl="0" indent="0" algn="just">
              <a:lnSpc>
                <a:spcPts val="6789"/>
              </a:lnSpc>
            </a:pPr>
            <a:endParaRPr lang="en-US" sz="3993" b="1">
              <a:solidFill>
                <a:srgbClr val="0F4662"/>
              </a:solidFill>
              <a:latin typeface="Quicksand Bold"/>
              <a:ea typeface="Quicksand Bold"/>
              <a:cs typeface="Quicksand Bold"/>
              <a:sym typeface="Quicksand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5844061" y="8865474"/>
            <a:ext cx="6492240" cy="0"/>
          </a:xfrm>
          <a:prstGeom prst="line">
            <a:avLst/>
          </a:prstGeom>
          <a:ln w="76200" cap="flat">
            <a:solidFill>
              <a:srgbClr val="0F4662"/>
            </a:solidFill>
            <a:prstDash val="solid"/>
            <a:headEnd type="none" w="sm" len="sm"/>
            <a:tailEnd type="none" w="sm" len="sm"/>
          </a:ln>
        </p:spPr>
      </p:sp>
      <p:sp>
        <p:nvSpPr>
          <p:cNvPr id="3" name="Freeform 3"/>
          <p:cNvSpPr/>
          <p:nvPr/>
        </p:nvSpPr>
        <p:spPr>
          <a:xfrm>
            <a:off x="8250183" y="92583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2094387" y="2094223"/>
            <a:ext cx="13991589" cy="6181450"/>
            <a:chOff x="0" y="0"/>
            <a:chExt cx="3685028" cy="1628036"/>
          </a:xfrm>
        </p:grpSpPr>
        <p:sp>
          <p:nvSpPr>
            <p:cNvPr id="5" name="Freeform 5"/>
            <p:cNvSpPr/>
            <p:nvPr/>
          </p:nvSpPr>
          <p:spPr>
            <a:xfrm>
              <a:off x="0" y="0"/>
              <a:ext cx="3685027" cy="1628036"/>
            </a:xfrm>
            <a:custGeom>
              <a:avLst/>
              <a:gdLst/>
              <a:ahLst/>
              <a:cxnLst/>
              <a:rect l="l" t="t" r="r" b="b"/>
              <a:pathLst>
                <a:path w="3685027" h="1628036">
                  <a:moveTo>
                    <a:pt x="28220" y="0"/>
                  </a:moveTo>
                  <a:lnTo>
                    <a:pt x="3656808" y="0"/>
                  </a:lnTo>
                  <a:cubicBezTo>
                    <a:pt x="3672393" y="0"/>
                    <a:pt x="3685027" y="12634"/>
                    <a:pt x="3685027" y="28220"/>
                  </a:cubicBezTo>
                  <a:lnTo>
                    <a:pt x="3685027" y="1599816"/>
                  </a:lnTo>
                  <a:cubicBezTo>
                    <a:pt x="3685027" y="1607301"/>
                    <a:pt x="3682054" y="1614478"/>
                    <a:pt x="3676762" y="1619771"/>
                  </a:cubicBezTo>
                  <a:cubicBezTo>
                    <a:pt x="3671470" y="1625063"/>
                    <a:pt x="3664292" y="1628036"/>
                    <a:pt x="3656808" y="1628036"/>
                  </a:cubicBezTo>
                  <a:lnTo>
                    <a:pt x="28220" y="1628036"/>
                  </a:lnTo>
                  <a:cubicBezTo>
                    <a:pt x="12634" y="1628036"/>
                    <a:pt x="0" y="1615402"/>
                    <a:pt x="0" y="1599816"/>
                  </a:cubicBezTo>
                  <a:lnTo>
                    <a:pt x="0" y="28220"/>
                  </a:lnTo>
                  <a:cubicBezTo>
                    <a:pt x="0" y="12634"/>
                    <a:pt x="12634" y="0"/>
                    <a:pt x="28220" y="0"/>
                  </a:cubicBezTo>
                  <a:close/>
                </a:path>
              </a:pathLst>
            </a:custGeom>
            <a:solidFill>
              <a:srgbClr val="E6EAEF"/>
            </a:solidFill>
            <a:ln w="19050" cap="rnd">
              <a:solidFill>
                <a:srgbClr val="243342"/>
              </a:solidFill>
              <a:prstDash val="solid"/>
              <a:round/>
            </a:ln>
          </p:spPr>
        </p:sp>
        <p:sp>
          <p:nvSpPr>
            <p:cNvPr id="6" name="TextBox 6"/>
            <p:cNvSpPr txBox="1"/>
            <p:nvPr/>
          </p:nvSpPr>
          <p:spPr>
            <a:xfrm>
              <a:off x="0" y="-38100"/>
              <a:ext cx="3685028" cy="1666136"/>
            </a:xfrm>
            <a:prstGeom prst="rect">
              <a:avLst/>
            </a:prstGeom>
          </p:spPr>
          <p:txBody>
            <a:bodyPr lIns="50800" tIns="50800" rIns="50800" bIns="50800" rtlCol="0" anchor="ctr"/>
            <a:lstStyle/>
            <a:p>
              <a:pPr algn="ctr">
                <a:lnSpc>
                  <a:spcPts val="3362"/>
                </a:lnSpc>
              </a:pPr>
              <a:endParaRPr/>
            </a:p>
          </p:txBody>
        </p:sp>
      </p:grpSp>
      <p:sp>
        <p:nvSpPr>
          <p:cNvPr id="7" name="TextBox 7"/>
          <p:cNvSpPr txBox="1"/>
          <p:nvPr/>
        </p:nvSpPr>
        <p:spPr>
          <a:xfrm>
            <a:off x="3649724" y="3165761"/>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b="1">
                <a:solidFill>
                  <a:srgbClr val="0F4662"/>
                </a:solidFill>
                <a:latin typeface="Quicksand Bold"/>
                <a:ea typeface="Quicksand Bold"/>
                <a:cs typeface="Quicksand Bold"/>
                <a:sym typeface="Quicksand Bold"/>
              </a:rPr>
              <a:t>AZIZAH SHABINA</a:t>
            </a:r>
          </a:p>
        </p:txBody>
      </p:sp>
      <p:sp>
        <p:nvSpPr>
          <p:cNvPr id="8" name="TextBox 8"/>
          <p:cNvSpPr txBox="1"/>
          <p:nvPr/>
        </p:nvSpPr>
        <p:spPr>
          <a:xfrm>
            <a:off x="3649724" y="4267269"/>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b="1">
                <a:solidFill>
                  <a:srgbClr val="0F4662"/>
                </a:solidFill>
                <a:latin typeface="Quicksand Bold"/>
                <a:ea typeface="Quicksand Bold"/>
                <a:cs typeface="Quicksand Bold"/>
                <a:sym typeface="Quicksand Bold"/>
              </a:rPr>
              <a:t>MAGHFIRA</a:t>
            </a:r>
          </a:p>
        </p:txBody>
      </p:sp>
      <p:sp>
        <p:nvSpPr>
          <p:cNvPr id="9" name="TextBox 9"/>
          <p:cNvSpPr txBox="1"/>
          <p:nvPr/>
        </p:nvSpPr>
        <p:spPr>
          <a:xfrm>
            <a:off x="3649724" y="5427951"/>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b="1">
                <a:solidFill>
                  <a:srgbClr val="0F4662"/>
                </a:solidFill>
                <a:latin typeface="Quicksand Bold"/>
                <a:ea typeface="Quicksand Bold"/>
                <a:cs typeface="Quicksand Bold"/>
                <a:sym typeface="Quicksand Bold"/>
              </a:rPr>
              <a:t>NAYLA AZALIA</a:t>
            </a:r>
          </a:p>
        </p:txBody>
      </p:sp>
      <p:sp>
        <p:nvSpPr>
          <p:cNvPr id="10" name="TextBox 10"/>
          <p:cNvSpPr txBox="1"/>
          <p:nvPr/>
        </p:nvSpPr>
        <p:spPr>
          <a:xfrm>
            <a:off x="2612832" y="6593324"/>
            <a:ext cx="7091102" cy="603398"/>
          </a:xfrm>
          <a:prstGeom prst="rect">
            <a:avLst/>
          </a:prstGeom>
        </p:spPr>
        <p:txBody>
          <a:bodyPr lIns="0" tIns="0" rIns="0" bIns="0" rtlCol="0" anchor="t">
            <a:spAutoFit/>
          </a:bodyPr>
          <a:lstStyle/>
          <a:p>
            <a:pPr marL="0" lvl="0" indent="0" algn="ctr">
              <a:lnSpc>
                <a:spcPts val="5066"/>
              </a:lnSpc>
              <a:spcBef>
                <a:spcPct val="0"/>
              </a:spcBef>
            </a:pPr>
            <a:r>
              <a:rPr lang="en-US" sz="3619" b="1">
                <a:solidFill>
                  <a:srgbClr val="0F4662"/>
                </a:solidFill>
                <a:latin typeface="Quicksand Bold"/>
                <a:ea typeface="Quicksand Bold"/>
                <a:cs typeface="Quicksand Bold"/>
                <a:sym typeface="Quicksand Bold"/>
              </a:rPr>
              <a:t>MUHAMMAD ZACKY MUBAROK</a:t>
            </a:r>
          </a:p>
        </p:txBody>
      </p:sp>
      <p:sp>
        <p:nvSpPr>
          <p:cNvPr id="11" name="TextBox 11"/>
          <p:cNvSpPr txBox="1"/>
          <p:nvPr/>
        </p:nvSpPr>
        <p:spPr>
          <a:xfrm>
            <a:off x="10597420" y="3093217"/>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a:solidFill>
                  <a:srgbClr val="0F4662"/>
                </a:solidFill>
                <a:latin typeface="Quicksand"/>
                <a:ea typeface="Quicksand"/>
                <a:cs typeface="Quicksand"/>
                <a:sym typeface="Quicksand"/>
              </a:rPr>
              <a:t>2214190025</a:t>
            </a:r>
          </a:p>
        </p:txBody>
      </p:sp>
      <p:sp>
        <p:nvSpPr>
          <p:cNvPr id="12" name="TextBox 12"/>
          <p:cNvSpPr txBox="1"/>
          <p:nvPr/>
        </p:nvSpPr>
        <p:spPr>
          <a:xfrm>
            <a:off x="10597420" y="4266978"/>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a:solidFill>
                  <a:srgbClr val="0F4662"/>
                </a:solidFill>
                <a:latin typeface="Quicksand"/>
                <a:ea typeface="Quicksand"/>
                <a:cs typeface="Quicksand"/>
                <a:sym typeface="Quicksand"/>
              </a:rPr>
              <a:t>2214190030</a:t>
            </a:r>
          </a:p>
        </p:txBody>
      </p:sp>
      <p:sp>
        <p:nvSpPr>
          <p:cNvPr id="13" name="TextBox 13"/>
          <p:cNvSpPr txBox="1"/>
          <p:nvPr/>
        </p:nvSpPr>
        <p:spPr>
          <a:xfrm>
            <a:off x="10597420" y="5427951"/>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a:solidFill>
                  <a:srgbClr val="0F4662"/>
                </a:solidFill>
                <a:latin typeface="Quicksand"/>
                <a:ea typeface="Quicksand"/>
                <a:cs typeface="Quicksand"/>
                <a:sym typeface="Quicksand"/>
              </a:rPr>
              <a:t>2214190032</a:t>
            </a:r>
          </a:p>
        </p:txBody>
      </p:sp>
      <p:sp>
        <p:nvSpPr>
          <p:cNvPr id="14" name="TextBox 14"/>
          <p:cNvSpPr txBox="1"/>
          <p:nvPr/>
        </p:nvSpPr>
        <p:spPr>
          <a:xfrm>
            <a:off x="10597420" y="6593324"/>
            <a:ext cx="5017320" cy="603398"/>
          </a:xfrm>
          <a:prstGeom prst="rect">
            <a:avLst/>
          </a:prstGeom>
        </p:spPr>
        <p:txBody>
          <a:bodyPr lIns="0" tIns="0" rIns="0" bIns="0" rtlCol="0" anchor="t">
            <a:spAutoFit/>
          </a:bodyPr>
          <a:lstStyle/>
          <a:p>
            <a:pPr marL="0" lvl="0" indent="0" algn="ctr">
              <a:lnSpc>
                <a:spcPts val="5066"/>
              </a:lnSpc>
              <a:spcBef>
                <a:spcPct val="0"/>
              </a:spcBef>
            </a:pPr>
            <a:r>
              <a:rPr lang="en-US" sz="3619">
                <a:solidFill>
                  <a:srgbClr val="0F4662"/>
                </a:solidFill>
                <a:latin typeface="Quicksand"/>
                <a:ea typeface="Quicksand"/>
                <a:cs typeface="Quicksand"/>
                <a:sym typeface="Quicksand"/>
              </a:rPr>
              <a:t>2214190033</a:t>
            </a:r>
          </a:p>
        </p:txBody>
      </p:sp>
      <p:sp>
        <p:nvSpPr>
          <p:cNvPr id="15" name="TextBox 15"/>
          <p:cNvSpPr txBox="1"/>
          <p:nvPr/>
        </p:nvSpPr>
        <p:spPr>
          <a:xfrm>
            <a:off x="682456" y="675633"/>
            <a:ext cx="9914964" cy="1151890"/>
          </a:xfrm>
          <a:prstGeom prst="rect">
            <a:avLst/>
          </a:prstGeom>
        </p:spPr>
        <p:txBody>
          <a:bodyPr lIns="0" tIns="0" rIns="0" bIns="0" rtlCol="0" anchor="t">
            <a:spAutoFit/>
          </a:bodyPr>
          <a:lstStyle/>
          <a:p>
            <a:pPr marL="0" lvl="0" indent="0" algn="l">
              <a:lnSpc>
                <a:spcPts val="8959"/>
              </a:lnSpc>
              <a:spcBef>
                <a:spcPct val="0"/>
              </a:spcBef>
            </a:pPr>
            <a:r>
              <a:rPr lang="en-US" sz="6399">
                <a:solidFill>
                  <a:srgbClr val="0F4662"/>
                </a:solidFill>
                <a:latin typeface="Migra Extra-Light"/>
                <a:ea typeface="Migra Extra-Light"/>
                <a:cs typeface="Migra Extra-Light"/>
                <a:sym typeface="Migra Extra-Light"/>
              </a:rPr>
              <a:t>Anggota :</a:t>
            </a:r>
          </a:p>
        </p:txBody>
      </p:sp>
      <p:grpSp>
        <p:nvGrpSpPr>
          <p:cNvPr id="16" name="Group 16"/>
          <p:cNvGrpSpPr/>
          <p:nvPr/>
        </p:nvGrpSpPr>
        <p:grpSpPr>
          <a:xfrm rot="-10800000">
            <a:off x="13106079" y="1665592"/>
            <a:ext cx="2584588" cy="857263"/>
            <a:chOff x="0" y="0"/>
            <a:chExt cx="2330315" cy="772925"/>
          </a:xfrm>
        </p:grpSpPr>
        <p:sp>
          <p:nvSpPr>
            <p:cNvPr id="17" name="Freeform 17"/>
            <p:cNvSpPr/>
            <p:nvPr/>
          </p:nvSpPr>
          <p:spPr>
            <a:xfrm>
              <a:off x="0" y="0"/>
              <a:ext cx="2330315" cy="772925"/>
            </a:xfrm>
            <a:custGeom>
              <a:avLst/>
              <a:gdLst/>
              <a:ahLst/>
              <a:cxnLst/>
              <a:rect l="l" t="t" r="r" b="b"/>
              <a:pathLst>
                <a:path w="2330315" h="772925">
                  <a:moveTo>
                    <a:pt x="0" y="0"/>
                  </a:moveTo>
                  <a:lnTo>
                    <a:pt x="2330315" y="0"/>
                  </a:lnTo>
                  <a:lnTo>
                    <a:pt x="2330315" y="772925"/>
                  </a:lnTo>
                  <a:lnTo>
                    <a:pt x="0" y="772925"/>
                  </a:lnTo>
                  <a:close/>
                </a:path>
              </a:pathLst>
            </a:custGeom>
            <a:solidFill>
              <a:srgbClr val="243342"/>
            </a:solidFill>
          </p:spPr>
        </p:sp>
        <p:sp>
          <p:nvSpPr>
            <p:cNvPr id="18" name="TextBox 18"/>
            <p:cNvSpPr txBox="1"/>
            <p:nvPr/>
          </p:nvSpPr>
          <p:spPr>
            <a:xfrm>
              <a:off x="0" y="-123825"/>
              <a:ext cx="2330315" cy="896750"/>
            </a:xfrm>
            <a:prstGeom prst="rect">
              <a:avLst/>
            </a:prstGeom>
          </p:spPr>
          <p:txBody>
            <a:bodyPr lIns="14839" tIns="14839" rIns="14839" bIns="14839" rtlCol="0" anchor="ctr"/>
            <a:lstStyle/>
            <a:p>
              <a:pPr algn="ctr">
                <a:lnSpc>
                  <a:spcPts val="2660"/>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268414" y="3355920"/>
            <a:ext cx="13616897" cy="4759380"/>
          </a:xfrm>
          <a:prstGeom prst="rect">
            <a:avLst/>
          </a:prstGeom>
        </p:spPr>
        <p:txBody>
          <a:bodyPr lIns="0" tIns="0" rIns="0" bIns="0" rtlCol="0" anchor="t">
            <a:spAutoFit/>
          </a:bodyPr>
          <a:lstStyle/>
          <a:p>
            <a:pPr algn="ctr">
              <a:lnSpc>
                <a:spcPts val="6289"/>
              </a:lnSpc>
            </a:pPr>
            <a:r>
              <a:rPr lang="en-US" sz="3699" b="1" dirty="0">
                <a:solidFill>
                  <a:srgbClr val="0F4662"/>
                </a:solidFill>
                <a:latin typeface="Quicksand Bold"/>
                <a:ea typeface="Quicksand Bold"/>
                <a:cs typeface="Quicksand Bold"/>
                <a:sym typeface="Quicksand Bold"/>
              </a:rPr>
              <a:t>IFRS </a:t>
            </a:r>
            <a:r>
              <a:rPr lang="en-US" sz="3699" b="1" dirty="0" err="1">
                <a:solidFill>
                  <a:srgbClr val="0F4662"/>
                </a:solidFill>
                <a:latin typeface="Quicksand Bold"/>
                <a:ea typeface="Quicksand Bold"/>
                <a:cs typeface="Quicksand Bold"/>
                <a:sym typeface="Quicksand Bold"/>
              </a:rPr>
              <a:t>adalah</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singkatan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dari</a:t>
            </a:r>
            <a:r>
              <a:rPr lang="en-US" sz="3699" b="1" dirty="0">
                <a:solidFill>
                  <a:srgbClr val="0F4662"/>
                </a:solidFill>
                <a:latin typeface="Quicksand Bold"/>
                <a:ea typeface="Quicksand Bold"/>
                <a:cs typeface="Quicksand Bold"/>
                <a:sym typeface="Quicksand Bold"/>
              </a:rPr>
              <a:t> International Financial </a:t>
            </a:r>
            <a:r>
              <a:rPr lang="id-ID" sz="3699" b="1" dirty="0">
                <a:solidFill>
                  <a:srgbClr val="0F4662"/>
                </a:solidFill>
                <a:latin typeface="Quicksand Bold"/>
                <a:ea typeface="Quicksand Bold"/>
                <a:cs typeface="Quicksand Bold"/>
                <a:sym typeface="Quicksand Bold"/>
              </a:rPr>
              <a:t>Reporting</a:t>
            </a:r>
            <a:r>
              <a:rPr lang="en-US" sz="3699" b="1" dirty="0">
                <a:solidFill>
                  <a:srgbClr val="0F4662"/>
                </a:solidFill>
                <a:latin typeface="Quicksand Bold"/>
                <a:ea typeface="Quicksand Bold"/>
                <a:cs typeface="Quicksand Bold"/>
                <a:sym typeface="Quicksand Bold"/>
              </a:rPr>
              <a:t> Standard yang </a:t>
            </a:r>
            <a:r>
              <a:rPr lang="en-US" sz="3699" b="1" dirty="0" err="1">
                <a:solidFill>
                  <a:srgbClr val="0F4662"/>
                </a:solidFill>
                <a:latin typeface="Quicksand Bold"/>
                <a:ea typeface="Quicksand Bold"/>
                <a:cs typeface="Quicksand Bold"/>
                <a:sym typeface="Quicksand Bold"/>
              </a:rPr>
              <a:t>merupakan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Standar</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pelaporan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keuangan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Internasional</a:t>
            </a:r>
            <a:r>
              <a:rPr lang="en-US" sz="3699" b="1" dirty="0">
                <a:solidFill>
                  <a:srgbClr val="0F4662"/>
                </a:solidFill>
                <a:latin typeface="Quicksand Bold"/>
                <a:ea typeface="Quicksand Bold"/>
                <a:cs typeface="Quicksand Bold"/>
                <a:sym typeface="Quicksand Bold"/>
              </a:rPr>
              <a:t>. IFRS </a:t>
            </a:r>
            <a:r>
              <a:rPr lang="en-US" sz="3699" b="1" dirty="0" err="1">
                <a:solidFill>
                  <a:srgbClr val="0F4662"/>
                </a:solidFill>
                <a:latin typeface="Quicksand Bold"/>
                <a:ea typeface="Quicksand Bold"/>
                <a:cs typeface="Quicksand Bold"/>
                <a:sym typeface="Quicksand Bold"/>
              </a:rPr>
              <a:t>adalah</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bagian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dari</a:t>
            </a:r>
            <a:r>
              <a:rPr lang="en-US" sz="3699" b="1" dirty="0">
                <a:solidFill>
                  <a:srgbClr val="0F4662"/>
                </a:solidFill>
                <a:latin typeface="Quicksand Bold"/>
                <a:ea typeface="Quicksand Bold"/>
                <a:cs typeface="Quicksand Bold"/>
                <a:sym typeface="Quicksand Bold"/>
              </a:rPr>
              <a:t> akuntansi </a:t>
            </a:r>
            <a:r>
              <a:rPr lang="en-US" sz="3699" b="1" dirty="0" err="1">
                <a:solidFill>
                  <a:srgbClr val="0F4662"/>
                </a:solidFill>
                <a:latin typeface="Quicksand Bold"/>
                <a:ea typeface="Quicksand Bold"/>
                <a:cs typeface="Quicksand Bold"/>
                <a:sym typeface="Quicksand Bold"/>
              </a:rPr>
              <a:t>internasional</a:t>
            </a:r>
            <a:r>
              <a:rPr lang="en-US" sz="3699" b="1" dirty="0">
                <a:solidFill>
                  <a:srgbClr val="0F4662"/>
                </a:solidFill>
                <a:latin typeface="Quicksand Bold"/>
                <a:ea typeface="Quicksand Bold"/>
                <a:cs typeface="Quicksand Bold"/>
                <a:sym typeface="Quicksand Bold"/>
              </a:rPr>
              <a:t> yang </a:t>
            </a:r>
            <a:r>
              <a:rPr lang="en-US" sz="3699" b="1" dirty="0" err="1">
                <a:solidFill>
                  <a:srgbClr val="0F4662"/>
                </a:solidFill>
                <a:latin typeface="Quicksand Bold"/>
                <a:ea typeface="Quicksand Bold"/>
                <a:cs typeface="Quicksand Bold"/>
                <a:sym typeface="Quicksand Bold"/>
              </a:rPr>
              <a:t>mengatur</a:t>
            </a:r>
            <a:r>
              <a:rPr lang="en-US" sz="3699" b="1" dirty="0">
                <a:solidFill>
                  <a:srgbClr val="0F4662"/>
                </a:solidFill>
                <a:latin typeface="Quicksand Bold"/>
                <a:ea typeface="Quicksand Bold"/>
                <a:cs typeface="Quicksand Bold"/>
                <a:sym typeface="Quicksand Bold"/>
              </a:rPr>
              <a:t> dan </a:t>
            </a:r>
            <a:r>
              <a:rPr lang="en-US" sz="3699" b="1" dirty="0" err="1">
                <a:solidFill>
                  <a:srgbClr val="0F4662"/>
                </a:solidFill>
                <a:latin typeface="Quicksand Bold"/>
                <a:ea typeface="Quicksand Bold"/>
                <a:cs typeface="Quicksand Bold"/>
                <a:sym typeface="Quicksand Bold"/>
              </a:rPr>
              <a:t>melaporkan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informasi</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keuangan</a:t>
            </a:r>
            <a:r>
              <a:rPr lang="en-US" sz="3699" b="1" dirty="0">
                <a:solidFill>
                  <a:srgbClr val="0F4662"/>
                </a:solidFill>
                <a:latin typeface="Quicksand Bold"/>
                <a:ea typeface="Quicksand Bold"/>
                <a:cs typeface="Quicksand Bold"/>
                <a:sym typeface="Quicksand Bold"/>
              </a:rPr>
              <a:t> </a:t>
            </a:r>
            <a:r>
              <a:rPr lang="en-US" sz="3699" b="1" dirty="0" err="1">
                <a:solidFill>
                  <a:srgbClr val="0F4662"/>
                </a:solidFill>
                <a:latin typeface="Quicksand Bold"/>
                <a:ea typeface="Quicksand Bold"/>
                <a:cs typeface="Quicksand Bold"/>
                <a:sym typeface="Quicksand Bold"/>
              </a:rPr>
              <a:t>setiap</a:t>
            </a:r>
            <a:r>
              <a:rPr lang="en-US" sz="3699" b="1" dirty="0">
                <a:solidFill>
                  <a:srgbClr val="0F4662"/>
                </a:solidFill>
                <a:latin typeface="Quicksand Bold"/>
                <a:ea typeface="Quicksand Bold"/>
                <a:cs typeface="Quicksand Bold"/>
                <a:sym typeface="Quicksand Bold"/>
              </a:rPr>
              <a:t> negara.</a:t>
            </a:r>
          </a:p>
          <a:p>
            <a:pPr marL="0" lvl="0" indent="0" algn="ctr">
              <a:lnSpc>
                <a:spcPts val="6289"/>
              </a:lnSpc>
            </a:pPr>
            <a:endParaRPr lang="en-US" sz="3699" b="1" dirty="0">
              <a:solidFill>
                <a:srgbClr val="0F4662"/>
              </a:solidFill>
              <a:latin typeface="Quicksand Bold"/>
              <a:ea typeface="Quicksand Bold"/>
              <a:cs typeface="Quicksand Bold"/>
              <a:sym typeface="Quicksand Bold"/>
            </a:endParaRPr>
          </a:p>
        </p:txBody>
      </p:sp>
      <p:sp>
        <p:nvSpPr>
          <p:cNvPr id="3" name="AutoShape 3"/>
          <p:cNvSpPr/>
          <p:nvPr/>
        </p:nvSpPr>
        <p:spPr>
          <a:xfrm>
            <a:off x="5897880" y="2995955"/>
            <a:ext cx="6492240" cy="0"/>
          </a:xfrm>
          <a:prstGeom prst="line">
            <a:avLst/>
          </a:prstGeom>
          <a:ln w="76200" cap="flat">
            <a:solidFill>
              <a:srgbClr val="0F4662"/>
            </a:solidFill>
            <a:prstDash val="solid"/>
            <a:headEnd type="none" w="sm" len="sm"/>
            <a:tailEnd type="none" w="sm" len="sm"/>
          </a:ln>
        </p:spPr>
      </p:sp>
      <p:sp>
        <p:nvSpPr>
          <p:cNvPr id="4" name="AutoShape 4"/>
          <p:cNvSpPr/>
          <p:nvPr/>
        </p:nvSpPr>
        <p:spPr>
          <a:xfrm>
            <a:off x="5830743" y="7798602"/>
            <a:ext cx="6492240" cy="0"/>
          </a:xfrm>
          <a:prstGeom prst="line">
            <a:avLst/>
          </a:prstGeom>
          <a:ln w="76200" cap="flat">
            <a:solidFill>
              <a:srgbClr val="0F4662"/>
            </a:solidFill>
            <a:prstDash val="solid"/>
            <a:headEnd type="none" w="sm" len="sm"/>
            <a:tailEnd type="none" w="sm" len="sm"/>
          </a:ln>
        </p:spPr>
      </p:sp>
      <p:sp>
        <p:nvSpPr>
          <p:cNvPr id="5" name="Freeform 5"/>
          <p:cNvSpPr/>
          <p:nvPr/>
        </p:nvSpPr>
        <p:spPr>
          <a:xfrm>
            <a:off x="8304001" y="1979398"/>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599709"/>
            <a:ext cx="8048163"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Pengertian IFRS</a:t>
            </a:r>
          </a:p>
        </p:txBody>
      </p:sp>
      <p:sp>
        <p:nvSpPr>
          <p:cNvPr id="7" name="Freeform 7"/>
          <p:cNvSpPr/>
          <p:nvPr/>
        </p:nvSpPr>
        <p:spPr>
          <a:xfrm>
            <a:off x="8304001" y="8483400"/>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4093893" y="15849"/>
            <a:ext cx="4194107" cy="10271151"/>
            <a:chOff x="0" y="0"/>
            <a:chExt cx="1104621" cy="2705159"/>
          </a:xfrm>
        </p:grpSpPr>
        <p:sp>
          <p:nvSpPr>
            <p:cNvPr id="3"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solidFill>
              <a:srgbClr val="7994A0"/>
            </a:solidFill>
          </p:spPr>
        </p:sp>
        <p:sp>
          <p:nvSpPr>
            <p:cNvPr id="4" name="TextBox 4"/>
            <p:cNvSpPr txBox="1"/>
            <p:nvPr/>
          </p:nvSpPr>
          <p:spPr>
            <a:xfrm>
              <a:off x="0" y="-47625"/>
              <a:ext cx="1104621" cy="2752784"/>
            </a:xfrm>
            <a:prstGeom prst="rect">
              <a:avLst/>
            </a:prstGeom>
          </p:spPr>
          <p:txBody>
            <a:bodyPr lIns="50800" tIns="50800" rIns="50800" bIns="50800" rtlCol="0" anchor="ctr"/>
            <a:lstStyle/>
            <a:p>
              <a:pPr algn="ctr">
                <a:lnSpc>
                  <a:spcPts val="3693"/>
                </a:lnSpc>
              </a:pPr>
              <a:endParaRPr/>
            </a:p>
          </p:txBody>
        </p:sp>
      </p:grpSp>
      <p:sp>
        <p:nvSpPr>
          <p:cNvPr id="5" name="Freeform 5"/>
          <p:cNvSpPr/>
          <p:nvPr/>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73821" y="1085167"/>
            <a:ext cx="9390243"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Konvergensi IFRS</a:t>
            </a:r>
          </a:p>
        </p:txBody>
      </p:sp>
      <p:sp>
        <p:nvSpPr>
          <p:cNvPr id="7" name="TextBox 7"/>
          <p:cNvSpPr txBox="1"/>
          <p:nvPr/>
        </p:nvSpPr>
        <p:spPr>
          <a:xfrm>
            <a:off x="852618" y="2764369"/>
            <a:ext cx="13241275" cy="5549901"/>
          </a:xfrm>
          <a:prstGeom prst="rect">
            <a:avLst/>
          </a:prstGeom>
        </p:spPr>
        <p:txBody>
          <a:bodyPr lIns="0" tIns="0" rIns="0" bIns="0" rtlCol="0" anchor="t">
            <a:spAutoFit/>
          </a:bodyPr>
          <a:lstStyle/>
          <a:p>
            <a:pPr algn="l">
              <a:lnSpc>
                <a:spcPts val="4899"/>
              </a:lnSpc>
            </a:pPr>
            <a:r>
              <a:rPr lang="en-US" sz="3499" b="1">
                <a:solidFill>
                  <a:srgbClr val="0F4662"/>
                </a:solidFill>
                <a:latin typeface="Quicksand Bold"/>
                <a:ea typeface="Quicksand Bold"/>
                <a:cs typeface="Quicksand Bold"/>
                <a:sym typeface="Quicksand Bold"/>
              </a:rPr>
              <a:t>Ikatan Akuntansi Indonesia (IAI) mengeluarkan keputusan untuk melakukan konvergensi dengan IFRS yang diberlakukan pada tahun 2012. Dalam melakukan konvergensi IFRS, terdapat dua macam strategi adopsi, yaitu big bang strategy dan gradual strategy. Membuat perubahan ke IFRS, artinya mengadopsi bahasa pelaporan keuangan global, yang akan membuat perusahaan dimengerti oleh global market.</a:t>
            </a:r>
          </a:p>
          <a:p>
            <a:pPr marL="0" lvl="0" indent="0" algn="l">
              <a:lnSpc>
                <a:spcPts val="4899"/>
              </a:lnSpc>
              <a:spcBef>
                <a:spcPct val="0"/>
              </a:spcBef>
            </a:pPr>
            <a:endParaRPr lang="en-US" sz="3499" b="1">
              <a:solidFill>
                <a:srgbClr val="0F4662"/>
              </a:solidFill>
              <a:latin typeface="Quicksand Bold"/>
              <a:ea typeface="Quicksand Bold"/>
              <a:cs typeface="Quicksand Bold"/>
              <a:sym typeface="Quicksan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6700332" y="3865978"/>
            <a:ext cx="4210757" cy="3273864"/>
          </a:xfrm>
          <a:custGeom>
            <a:avLst/>
            <a:gdLst/>
            <a:ahLst/>
            <a:cxnLst/>
            <a:rect l="l" t="t" r="r" b="b"/>
            <a:pathLst>
              <a:path w="4210757" h="3273864">
                <a:moveTo>
                  <a:pt x="0" y="0"/>
                </a:moveTo>
                <a:lnTo>
                  <a:pt x="4210757" y="0"/>
                </a:lnTo>
                <a:lnTo>
                  <a:pt x="4210757" y="3273864"/>
                </a:lnTo>
                <a:lnTo>
                  <a:pt x="0" y="3273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4384" y="599709"/>
            <a:ext cx="14072064" cy="2218690"/>
          </a:xfrm>
          <a:prstGeom prst="rect">
            <a:avLst/>
          </a:prstGeom>
        </p:spPr>
        <p:txBody>
          <a:bodyPr lIns="0" tIns="0" rIns="0" bIns="0" rtlCol="0" anchor="t">
            <a:spAutoFit/>
          </a:bodyPr>
          <a:lstStyle/>
          <a:p>
            <a:pPr algn="l">
              <a:lnSpc>
                <a:spcPts val="8959"/>
              </a:lnSpc>
            </a:pPr>
            <a:r>
              <a:rPr lang="en-US" sz="6399" b="1" i="1">
                <a:solidFill>
                  <a:srgbClr val="0F4662"/>
                </a:solidFill>
                <a:latin typeface="Cormorant Garamond Bold Italics"/>
                <a:ea typeface="Cormorant Garamond Bold Italics"/>
                <a:cs typeface="Cormorant Garamond Bold Italics"/>
                <a:sym typeface="Cormorant Garamond Bold Italics"/>
              </a:rPr>
              <a:t>Manfaat dan Tujuan Adopsi IFRS</a:t>
            </a:r>
          </a:p>
          <a:p>
            <a:pPr marL="0" lvl="0" indent="0" algn="l">
              <a:lnSpc>
                <a:spcPts val="8959"/>
              </a:lnSpc>
              <a:spcBef>
                <a:spcPct val="0"/>
              </a:spcBef>
            </a:pPr>
            <a:endParaRPr lang="en-US" sz="6399" b="1" i="1">
              <a:solidFill>
                <a:srgbClr val="0F4662"/>
              </a:solidFill>
              <a:latin typeface="Cormorant Garamond Bold Italics"/>
              <a:ea typeface="Cormorant Garamond Bold Italics"/>
              <a:cs typeface="Cormorant Garamond Bold Italics"/>
              <a:sym typeface="Cormorant Garamond Bold Italics"/>
            </a:endParaRPr>
          </a:p>
        </p:txBody>
      </p:sp>
      <p:sp>
        <p:nvSpPr>
          <p:cNvPr id="4" name="TextBox 4"/>
          <p:cNvSpPr txBox="1"/>
          <p:nvPr/>
        </p:nvSpPr>
        <p:spPr>
          <a:xfrm>
            <a:off x="1024384" y="1859267"/>
            <a:ext cx="16234916" cy="7920355"/>
          </a:xfrm>
          <a:prstGeom prst="rect">
            <a:avLst/>
          </a:prstGeom>
        </p:spPr>
        <p:txBody>
          <a:bodyPr lIns="0" tIns="0" rIns="0" bIns="0" rtlCol="0" anchor="t">
            <a:spAutoFit/>
          </a:bodyPr>
          <a:lstStyle/>
          <a:p>
            <a:pPr algn="just">
              <a:lnSpc>
                <a:spcPts val="3919"/>
              </a:lnSpc>
            </a:pPr>
            <a:r>
              <a:rPr lang="en-US" sz="2799" b="1" dirty="0" err="1">
                <a:solidFill>
                  <a:srgbClr val="0F4662"/>
                </a:solidFill>
                <a:latin typeface="Quicksand Bold"/>
                <a:ea typeface="Quicksand Bold"/>
                <a:cs typeface="Quicksand Bold"/>
                <a:sym typeface="Quicksand Bold"/>
              </a:rPr>
              <a:t>Penyeseuaian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terhadap</a:t>
            </a:r>
            <a:r>
              <a:rPr lang="en-US" sz="2799" b="1" dirty="0">
                <a:solidFill>
                  <a:srgbClr val="0F4662"/>
                </a:solidFill>
                <a:latin typeface="Quicksand Bold"/>
                <a:ea typeface="Quicksand Bold"/>
                <a:cs typeface="Quicksand Bold"/>
                <a:sym typeface="Quicksand Bold"/>
              </a:rPr>
              <a:t> IFRS </a:t>
            </a:r>
            <a:r>
              <a:rPr lang="en-US" sz="2799" b="1" dirty="0" err="1">
                <a:solidFill>
                  <a:srgbClr val="0F4662"/>
                </a:solidFill>
                <a:latin typeface="Quicksand Bold"/>
                <a:ea typeface="Quicksand Bold"/>
                <a:cs typeface="Quicksand Bold"/>
                <a:sym typeface="Quicksand Bold"/>
              </a:rPr>
              <a:t>meberikan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manfaat</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terhadap</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keterbandingan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r>
              <a:rPr lang="en-US" sz="2799" b="1" dirty="0">
                <a:solidFill>
                  <a:srgbClr val="0F4662"/>
                </a:solidFill>
                <a:latin typeface="Quicksand Bold"/>
                <a:ea typeface="Quicksand Bold"/>
                <a:cs typeface="Quicksand Bold"/>
                <a:sym typeface="Quicksand Bold"/>
              </a:rPr>
              <a:t> dan </a:t>
            </a:r>
            <a:r>
              <a:rPr lang="en-US" sz="2799" b="1" dirty="0" err="1">
                <a:solidFill>
                  <a:srgbClr val="0F4662"/>
                </a:solidFill>
                <a:latin typeface="Quicksand Bold"/>
                <a:ea typeface="Quicksand Bold"/>
                <a:cs typeface="Quicksand Bold"/>
                <a:sym typeface="Quicksand Bold"/>
              </a:rPr>
              <a:t>peningkatan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transparansi</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Melalui</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penyesuaian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maka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perusahaan</a:t>
            </a:r>
            <a:r>
              <a:rPr lang="en-US" sz="2799" b="1" dirty="0">
                <a:solidFill>
                  <a:srgbClr val="0F4662"/>
                </a:solidFill>
                <a:latin typeface="Quicksand Bold"/>
                <a:ea typeface="Quicksand Bold"/>
                <a:cs typeface="Quicksand Bold"/>
                <a:sym typeface="Quicksand Bold"/>
              </a:rPr>
              <a:t> Indonesia </a:t>
            </a:r>
            <a:r>
              <a:rPr lang="en-US" sz="2799" b="1" dirty="0" err="1">
                <a:solidFill>
                  <a:srgbClr val="0F4662"/>
                </a:solidFill>
                <a:latin typeface="Quicksand Bold"/>
                <a:ea typeface="Quicksand Bold"/>
                <a:cs typeface="Quicksand Bold"/>
                <a:sym typeface="Quicksand Bold"/>
              </a:rPr>
              <a:t>akan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dapat</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diperbandingkan</a:t>
            </a:r>
            <a:r>
              <a:rPr lang="en-US" sz="2799" b="1" dirty="0">
                <a:solidFill>
                  <a:srgbClr val="0F4662"/>
                </a:solidFill>
                <a:latin typeface="Quicksand Bold"/>
                <a:ea typeface="Quicksand Bold"/>
                <a:cs typeface="Quicksand Bold"/>
                <a:sym typeface="Quicksand Bold"/>
              </a:rPr>
              <a:t> dengan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perusahaan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dari</a:t>
            </a:r>
            <a:r>
              <a:rPr lang="en-US" sz="2799" b="1" dirty="0">
                <a:solidFill>
                  <a:srgbClr val="0F4662"/>
                </a:solidFill>
                <a:latin typeface="Quicksand Bold"/>
                <a:ea typeface="Quicksand Bold"/>
                <a:cs typeface="Quicksand Bold"/>
                <a:sym typeface="Quicksand Bold"/>
              </a:rPr>
              <a:t> negara lain. Program </a:t>
            </a:r>
            <a:r>
              <a:rPr lang="en-US" sz="2799" b="1" dirty="0" err="1">
                <a:solidFill>
                  <a:srgbClr val="0F4662"/>
                </a:solidFill>
                <a:latin typeface="Quicksand Bold"/>
                <a:ea typeface="Quicksand Bold"/>
                <a:cs typeface="Quicksand Bold"/>
                <a:sym typeface="Quicksand Bold"/>
              </a:rPr>
              <a:t>konvergensi</a:t>
            </a:r>
            <a:r>
              <a:rPr lang="en-US" sz="2799" b="1" dirty="0">
                <a:solidFill>
                  <a:srgbClr val="0F4662"/>
                </a:solidFill>
                <a:latin typeface="Quicksand Bold"/>
                <a:ea typeface="Quicksand Bold"/>
                <a:cs typeface="Quicksand Bold"/>
                <a:sym typeface="Quicksand Bold"/>
              </a:rPr>
              <a:t> juga </a:t>
            </a:r>
            <a:r>
              <a:rPr lang="en-US" sz="2799" b="1" dirty="0" err="1">
                <a:solidFill>
                  <a:srgbClr val="0F4662"/>
                </a:solidFill>
                <a:latin typeface="Quicksand Bold"/>
                <a:ea typeface="Quicksand Bold"/>
                <a:cs typeface="Quicksand Bold"/>
                <a:sym typeface="Quicksand Bold"/>
              </a:rPr>
              <a:t>bermanfaat</a:t>
            </a:r>
            <a:r>
              <a:rPr lang="en-US" sz="2799" b="1" dirty="0">
                <a:solidFill>
                  <a:srgbClr val="0F4662"/>
                </a:solidFill>
                <a:latin typeface="Quicksand Bold"/>
                <a:ea typeface="Quicksand Bold"/>
                <a:cs typeface="Quicksand Bold"/>
                <a:sym typeface="Quicksand Bold"/>
              </a:rPr>
              <a:t> untuk :</a:t>
            </a:r>
          </a:p>
          <a:p>
            <a:pPr algn="just">
              <a:lnSpc>
                <a:spcPts val="3919"/>
              </a:lnSpc>
            </a:pPr>
            <a:endParaRPr lang="en-US" sz="2799" b="1" dirty="0">
              <a:solidFill>
                <a:srgbClr val="0F4662"/>
              </a:solidFill>
              <a:latin typeface="Quicksand Bold"/>
              <a:ea typeface="Quicksand Bold"/>
              <a:cs typeface="Quicksand Bold"/>
              <a:sym typeface="Quicksand Bold"/>
            </a:endParaRPr>
          </a:p>
          <a:p>
            <a:pPr algn="just">
              <a:lnSpc>
                <a:spcPts val="3919"/>
              </a:lnSpc>
            </a:pPr>
            <a:r>
              <a:rPr lang="en-US" sz="2799" b="1" dirty="0">
                <a:solidFill>
                  <a:srgbClr val="0F4662"/>
                </a:solidFill>
                <a:latin typeface="Quicksand Bold"/>
                <a:ea typeface="Quicksand Bold"/>
                <a:cs typeface="Quicksand Bold"/>
                <a:sym typeface="Quicksand Bold"/>
              </a:rPr>
              <a:t>1.      </a:t>
            </a:r>
            <a:r>
              <a:rPr lang="en-US" sz="2799" b="1" dirty="0" err="1">
                <a:solidFill>
                  <a:srgbClr val="0F4662"/>
                </a:solidFill>
                <a:latin typeface="Quicksand Bold"/>
                <a:ea typeface="Quicksand Bold"/>
                <a:cs typeface="Quicksand Bold"/>
                <a:sym typeface="Quicksand Bold"/>
              </a:rPr>
              <a:t>mengurangi</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biaya</a:t>
            </a:r>
            <a:r>
              <a:rPr lang="en-US" sz="2799" b="1" dirty="0">
                <a:solidFill>
                  <a:srgbClr val="0F4662"/>
                </a:solidFill>
                <a:latin typeface="Quicksand Bold"/>
                <a:ea typeface="Quicksand Bold"/>
                <a:cs typeface="Quicksand Bold"/>
                <a:sym typeface="Quicksand Bold"/>
              </a:rPr>
              <a:t> modal dengan </a:t>
            </a:r>
            <a:r>
              <a:rPr lang="en-US" sz="2799" b="1" dirty="0" err="1">
                <a:solidFill>
                  <a:srgbClr val="0F4662"/>
                </a:solidFill>
                <a:latin typeface="Quicksand Bold"/>
                <a:ea typeface="Quicksand Bold"/>
                <a:cs typeface="Quicksand Bold"/>
                <a:sym typeface="Quicksand Bold"/>
              </a:rPr>
              <a:t>membuka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peluang</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penggalangan</a:t>
            </a:r>
            <a:r>
              <a:rPr lang="en-US" sz="2799" b="1" dirty="0">
                <a:solidFill>
                  <a:srgbClr val="0F4662"/>
                </a:solidFill>
                <a:latin typeface="Quicksand Bold"/>
                <a:ea typeface="Quicksand Bold"/>
                <a:cs typeface="Quicksand Bold"/>
                <a:sym typeface="Quicksand Bold"/>
              </a:rPr>
              <a:t> dana </a:t>
            </a:r>
            <a:r>
              <a:rPr lang="en-US" sz="2799" b="1" dirty="0" err="1">
                <a:solidFill>
                  <a:srgbClr val="0F4662"/>
                </a:solidFill>
                <a:latin typeface="Quicksand Bold"/>
                <a:ea typeface="Quicksand Bold"/>
                <a:cs typeface="Quicksand Bold"/>
                <a:sym typeface="Quicksand Bold"/>
              </a:rPr>
              <a:t>melalui</a:t>
            </a:r>
            <a:r>
              <a:rPr lang="en-US" sz="2799" b="1" dirty="0">
                <a:solidFill>
                  <a:srgbClr val="0F4662"/>
                </a:solidFill>
                <a:latin typeface="Quicksand Bold"/>
                <a:ea typeface="Quicksand Bold"/>
                <a:cs typeface="Quicksand Bold"/>
                <a:sym typeface="Quicksand Bold"/>
              </a:rPr>
              <a:t> pasar    modal </a:t>
            </a:r>
            <a:r>
              <a:rPr lang="en-US" sz="2799" b="1" dirty="0" err="1">
                <a:solidFill>
                  <a:srgbClr val="0F4662"/>
                </a:solidFill>
                <a:latin typeface="Quicksand Bold"/>
                <a:ea typeface="Quicksand Bold"/>
                <a:cs typeface="Quicksand Bold"/>
                <a:sym typeface="Quicksand Bold"/>
              </a:rPr>
              <a:t>secara</a:t>
            </a:r>
            <a:r>
              <a:rPr lang="en-US" sz="2799" b="1" dirty="0">
                <a:solidFill>
                  <a:srgbClr val="0F4662"/>
                </a:solidFill>
                <a:latin typeface="Quicksand Bold"/>
                <a:ea typeface="Quicksand Bold"/>
                <a:cs typeface="Quicksand Bold"/>
                <a:sym typeface="Quicksand Bold"/>
              </a:rPr>
              <a:t> global</a:t>
            </a:r>
          </a:p>
          <a:p>
            <a:pPr algn="just">
              <a:lnSpc>
                <a:spcPts val="3919"/>
              </a:lnSpc>
            </a:pPr>
            <a:r>
              <a:rPr lang="en-US" sz="2799" b="1" dirty="0">
                <a:solidFill>
                  <a:srgbClr val="0F4662"/>
                </a:solidFill>
                <a:latin typeface="Quicksand Bold"/>
                <a:ea typeface="Quicksand Bold"/>
                <a:cs typeface="Quicksand Bold"/>
                <a:sym typeface="Quicksand Bold"/>
              </a:rPr>
              <a:t>2.      </a:t>
            </a:r>
            <a:r>
              <a:rPr lang="en-US" sz="2799" b="1" dirty="0" err="1">
                <a:solidFill>
                  <a:srgbClr val="0F4662"/>
                </a:solidFill>
                <a:latin typeface="Quicksand Bold"/>
                <a:ea typeface="Quicksand Bold"/>
                <a:cs typeface="Quicksand Bold"/>
                <a:sym typeface="Quicksand Bold"/>
              </a:rPr>
              <a:t>meningkatakan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investasi</a:t>
            </a:r>
            <a:r>
              <a:rPr lang="en-US" sz="2799" b="1" dirty="0">
                <a:solidFill>
                  <a:srgbClr val="0F4662"/>
                </a:solidFill>
                <a:latin typeface="Quicksand Bold"/>
                <a:ea typeface="Quicksand Bold"/>
                <a:cs typeface="Quicksand Bold"/>
                <a:sym typeface="Quicksand Bold"/>
              </a:rPr>
              <a:t> global</a:t>
            </a:r>
          </a:p>
          <a:p>
            <a:pPr algn="just">
              <a:lnSpc>
                <a:spcPts val="3919"/>
              </a:lnSpc>
            </a:pPr>
            <a:r>
              <a:rPr lang="en-US" sz="2799" b="1" dirty="0">
                <a:solidFill>
                  <a:srgbClr val="0F4662"/>
                </a:solidFill>
                <a:latin typeface="Quicksand Bold"/>
                <a:ea typeface="Quicksand Bold"/>
                <a:cs typeface="Quicksand Bold"/>
                <a:sym typeface="Quicksand Bold"/>
              </a:rPr>
              <a:t>3.      </a:t>
            </a:r>
            <a:r>
              <a:rPr lang="en-US" sz="2799" b="1" dirty="0" err="1">
                <a:solidFill>
                  <a:srgbClr val="0F4662"/>
                </a:solidFill>
                <a:latin typeface="Quicksand Bold"/>
                <a:ea typeface="Quicksand Bold"/>
                <a:cs typeface="Quicksand Bold"/>
                <a:sym typeface="Quicksand Bold"/>
              </a:rPr>
              <a:t>mngurangi</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beban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penyusunan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endParaRPr lang="en-US" sz="2799" b="1" dirty="0">
              <a:solidFill>
                <a:srgbClr val="0F4662"/>
              </a:solidFill>
              <a:latin typeface="Quicksand Bold"/>
              <a:ea typeface="Quicksand Bold"/>
              <a:cs typeface="Quicksand Bold"/>
              <a:sym typeface="Quicksand Bold"/>
            </a:endParaRPr>
          </a:p>
          <a:p>
            <a:pPr algn="just">
              <a:lnSpc>
                <a:spcPts val="3919"/>
              </a:lnSpc>
            </a:pPr>
            <a:r>
              <a:rPr lang="en-US" sz="2799" b="1" dirty="0">
                <a:solidFill>
                  <a:srgbClr val="0F4662"/>
                </a:solidFill>
                <a:latin typeface="Quicksand Bold"/>
                <a:ea typeface="Quicksand Bold"/>
                <a:cs typeface="Quicksand Bold"/>
                <a:sym typeface="Quicksand Bold"/>
              </a:rPr>
              <a:t>4.      </a:t>
            </a:r>
            <a:r>
              <a:rPr lang="en-US" sz="2799" b="1" dirty="0" err="1">
                <a:solidFill>
                  <a:srgbClr val="0F4662"/>
                </a:solidFill>
                <a:latin typeface="Quicksand Bold"/>
                <a:ea typeface="Quicksand Bold"/>
                <a:cs typeface="Quicksand Bold"/>
                <a:sym typeface="Quicksand Bold"/>
              </a:rPr>
              <a:t>meningkatkan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komparabilitas</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endParaRPr lang="en-US" sz="2799" b="1" dirty="0">
              <a:solidFill>
                <a:srgbClr val="0F4662"/>
              </a:solidFill>
              <a:latin typeface="Quicksand Bold"/>
              <a:ea typeface="Quicksand Bold"/>
              <a:cs typeface="Quicksand Bold"/>
              <a:sym typeface="Quicksand Bold"/>
            </a:endParaRPr>
          </a:p>
          <a:p>
            <a:pPr algn="just">
              <a:lnSpc>
                <a:spcPts val="3919"/>
              </a:lnSpc>
            </a:pPr>
            <a:endParaRPr lang="en-US" sz="2799" b="1" dirty="0">
              <a:solidFill>
                <a:srgbClr val="0F4662"/>
              </a:solidFill>
              <a:latin typeface="Quicksand Bold"/>
              <a:ea typeface="Quicksand Bold"/>
              <a:cs typeface="Quicksand Bold"/>
              <a:sym typeface="Quicksand Bold"/>
            </a:endParaRPr>
          </a:p>
          <a:p>
            <a:pPr algn="just">
              <a:lnSpc>
                <a:spcPts val="3919"/>
              </a:lnSpc>
            </a:pPr>
            <a:r>
              <a:rPr lang="en-US" sz="2799" b="1" dirty="0" err="1">
                <a:solidFill>
                  <a:srgbClr val="0F4662"/>
                </a:solidFill>
                <a:latin typeface="Quicksand Bold"/>
                <a:ea typeface="Quicksand Bold"/>
                <a:cs typeface="Quicksand Bold"/>
                <a:sym typeface="Quicksand Bold"/>
              </a:rPr>
              <a:t>Disisi</a:t>
            </a:r>
            <a:r>
              <a:rPr lang="en-US" sz="2799" b="1" dirty="0">
                <a:solidFill>
                  <a:srgbClr val="0F4662"/>
                </a:solidFill>
                <a:latin typeface="Quicksand Bold"/>
                <a:ea typeface="Quicksand Bold"/>
                <a:cs typeface="Quicksand Bold"/>
                <a:sym typeface="Quicksand Bold"/>
              </a:rPr>
              <a:t> lain </a:t>
            </a:r>
            <a:r>
              <a:rPr lang="en-US" sz="2799" b="1" dirty="0" err="1">
                <a:solidFill>
                  <a:srgbClr val="0F4662"/>
                </a:solidFill>
                <a:latin typeface="Quicksand Bold"/>
                <a:ea typeface="Quicksand Bold"/>
                <a:cs typeface="Quicksand Bold"/>
                <a:sym typeface="Quicksand Bold"/>
              </a:rPr>
              <a:t>tujuan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konvergensi</a:t>
            </a:r>
            <a:r>
              <a:rPr lang="en-US" sz="2799" b="1" dirty="0">
                <a:solidFill>
                  <a:srgbClr val="0F4662"/>
                </a:solidFill>
                <a:latin typeface="Quicksand Bold"/>
                <a:ea typeface="Quicksand Bold"/>
                <a:cs typeface="Quicksand Bold"/>
                <a:sym typeface="Quicksand Bold"/>
              </a:rPr>
              <a:t> IFRS </a:t>
            </a:r>
            <a:r>
              <a:rPr lang="en-US" sz="2799" b="1" dirty="0" err="1">
                <a:solidFill>
                  <a:srgbClr val="0F4662"/>
                </a:solidFill>
                <a:latin typeface="Quicksand Bold"/>
                <a:ea typeface="Quicksand Bold"/>
                <a:cs typeface="Quicksand Bold"/>
                <a:sym typeface="Quicksand Bold"/>
              </a:rPr>
              <a:t>adalah</a:t>
            </a:r>
            <a:r>
              <a:rPr lang="en-US" sz="2799" b="1" dirty="0">
                <a:solidFill>
                  <a:srgbClr val="0F4662"/>
                </a:solidFill>
                <a:latin typeface="Quicksand Bold"/>
                <a:ea typeface="Quicksand Bold"/>
                <a:cs typeface="Quicksand Bold"/>
                <a:sym typeface="Quicksand Bold"/>
              </a:rPr>
              <a:t> agar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berdasarkan</a:t>
            </a:r>
            <a:r>
              <a:rPr lang="en-US" sz="2799" b="1" dirty="0">
                <a:solidFill>
                  <a:srgbClr val="0F4662"/>
                </a:solidFill>
                <a:latin typeface="Quicksand Bold"/>
                <a:ea typeface="Quicksand Bold"/>
                <a:cs typeface="Quicksand Bold"/>
                <a:sym typeface="Quicksand Bold"/>
              </a:rPr>
              <a:t> PSAK tidak </a:t>
            </a:r>
            <a:r>
              <a:rPr lang="en-US" sz="2799" b="1" dirty="0" err="1">
                <a:solidFill>
                  <a:srgbClr val="0F4662"/>
                </a:solidFill>
                <a:latin typeface="Quicksand Bold"/>
                <a:ea typeface="Quicksand Bold"/>
                <a:cs typeface="Quicksand Bold"/>
                <a:sym typeface="Quicksand Bold"/>
              </a:rPr>
              <a:t>memerlukan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rekonsiliasi</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signifikan</a:t>
            </a:r>
            <a:r>
              <a:rPr lang="en-US" sz="2799" b="1" dirty="0">
                <a:solidFill>
                  <a:srgbClr val="0F4662"/>
                </a:solidFill>
                <a:latin typeface="Quicksand Bold"/>
                <a:ea typeface="Quicksand Bold"/>
                <a:cs typeface="Quicksand Bold"/>
                <a:sym typeface="Quicksand Bold"/>
              </a:rPr>
              <a:t> dengan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keuangan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bersdasarkan</a:t>
            </a:r>
            <a:r>
              <a:rPr lang="en-US" sz="2799" b="1" dirty="0">
                <a:solidFill>
                  <a:srgbClr val="0F4662"/>
                </a:solidFill>
                <a:latin typeface="Quicksand Bold"/>
                <a:ea typeface="Quicksand Bold"/>
                <a:cs typeface="Quicksand Bold"/>
                <a:sym typeface="Quicksand Bold"/>
              </a:rPr>
              <a:t> IFRS dan kal</a:t>
            </a:r>
            <a:r>
              <a:rPr lang="id-ID" sz="2799" b="1" dirty="0">
                <a:solidFill>
                  <a:srgbClr val="0F4662"/>
                </a:solidFill>
                <a:latin typeface="Quicksand Bold"/>
                <a:ea typeface="Quicksand Bold"/>
                <a:cs typeface="Quicksand Bold"/>
                <a:sym typeface="Quicksand Bold"/>
              </a:rPr>
              <a:t>a</a:t>
            </a:r>
            <a:r>
              <a:rPr lang="en-US" sz="2799" b="1" dirty="0" err="1">
                <a:solidFill>
                  <a:srgbClr val="0F4662"/>
                </a:solidFill>
                <a:latin typeface="Quicksand Bold"/>
                <a:ea typeface="Quicksand Bold"/>
                <a:cs typeface="Quicksand Bold"/>
                <a:sym typeface="Quicksand Bold"/>
              </a:rPr>
              <a:t>upun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ada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diupayakan</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hanya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relatif</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sedikit</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sehingga</a:t>
            </a:r>
            <a:r>
              <a:rPr lang="en-US" sz="2799" b="1" dirty="0">
                <a:solidFill>
                  <a:srgbClr val="0F4662"/>
                </a:solidFill>
                <a:latin typeface="Quicksand Bold"/>
                <a:ea typeface="Quicksand Bold"/>
                <a:cs typeface="Quicksand Bold"/>
                <a:sym typeface="Quicksand Bold"/>
              </a:rPr>
              <a:t> pada </a:t>
            </a:r>
            <a:r>
              <a:rPr lang="en-US" sz="2799" b="1" dirty="0" err="1">
                <a:solidFill>
                  <a:srgbClr val="0F4662"/>
                </a:solidFill>
                <a:latin typeface="Quicksand Bold"/>
                <a:ea typeface="Quicksand Bold"/>
                <a:cs typeface="Quicksand Bold"/>
                <a:sym typeface="Quicksand Bold"/>
              </a:rPr>
              <a:t>akhirnya</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laporan</a:t>
            </a:r>
            <a:r>
              <a:rPr lang="en-US" sz="2799" b="1" dirty="0">
                <a:solidFill>
                  <a:srgbClr val="0F4662"/>
                </a:solidFill>
                <a:latin typeface="Quicksand Bold"/>
                <a:ea typeface="Quicksand Bold"/>
                <a:cs typeface="Quicksand Bold"/>
                <a:sym typeface="Quicksand Bold"/>
              </a:rPr>
              <a:t> auditor </a:t>
            </a:r>
            <a:r>
              <a:rPr lang="en-US" sz="2799" b="1" dirty="0" err="1">
                <a:solidFill>
                  <a:srgbClr val="0F4662"/>
                </a:solidFill>
                <a:latin typeface="Quicksand Bold"/>
                <a:ea typeface="Quicksand Bold"/>
                <a:cs typeface="Quicksand Bold"/>
                <a:sym typeface="Quicksand Bold"/>
              </a:rPr>
              <a:t>menyebut</a:t>
            </a:r>
            <a:r>
              <a:rPr lang="en-US" sz="2799" b="1" dirty="0">
                <a:solidFill>
                  <a:srgbClr val="0F4662"/>
                </a:solidFill>
                <a:latin typeface="Quicksand Bold"/>
                <a:ea typeface="Quicksand Bold"/>
                <a:cs typeface="Quicksand Bold"/>
                <a:sym typeface="Quicksand Bold"/>
              </a:rPr>
              <a:t> </a:t>
            </a:r>
            <a:r>
              <a:rPr lang="en-US" sz="2799" b="1" dirty="0" err="1">
                <a:solidFill>
                  <a:srgbClr val="0F4662"/>
                </a:solidFill>
                <a:latin typeface="Quicksand Bold"/>
                <a:ea typeface="Quicksand Bold"/>
                <a:cs typeface="Quicksand Bold"/>
                <a:sym typeface="Quicksand Bold"/>
              </a:rPr>
              <a:t>kesesuaian</a:t>
            </a:r>
            <a:r>
              <a:rPr lang="en-US" sz="2799" b="1" dirty="0">
                <a:solidFill>
                  <a:srgbClr val="0F4662"/>
                </a:solidFill>
                <a:latin typeface="Quicksand Bold"/>
                <a:ea typeface="Quicksand Bold"/>
                <a:cs typeface="Quicksand Bold"/>
                <a:sym typeface="Quicksand Bold"/>
              </a:rPr>
              <a:t> dengan IFRS.</a:t>
            </a:r>
          </a:p>
          <a:p>
            <a:pPr marL="0" lvl="0" indent="0" algn="just">
              <a:lnSpc>
                <a:spcPts val="3919"/>
              </a:lnSpc>
              <a:spcBef>
                <a:spcPct val="0"/>
              </a:spcBef>
            </a:pPr>
            <a:endParaRPr lang="en-US" sz="2799" b="1" dirty="0">
              <a:solidFill>
                <a:srgbClr val="0F4662"/>
              </a:solidFill>
              <a:latin typeface="Quicksand Bold"/>
              <a:ea typeface="Quicksand Bold"/>
              <a:cs typeface="Quicksand Bold"/>
              <a:sym typeface="Quicksand Bold"/>
            </a:endParaRPr>
          </a:p>
        </p:txBody>
      </p:sp>
      <p:sp>
        <p:nvSpPr>
          <p:cNvPr id="5" name="Freeform 5"/>
          <p:cNvSpPr/>
          <p:nvPr/>
        </p:nvSpPr>
        <p:spPr>
          <a:xfrm>
            <a:off x="15588828" y="704484"/>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24384" y="9529723"/>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0109"/>
            <a:ext cx="16230600" cy="7238191"/>
            <a:chOff x="0" y="0"/>
            <a:chExt cx="4274726" cy="1906355"/>
          </a:xfrm>
        </p:grpSpPr>
        <p:sp>
          <p:nvSpPr>
            <p:cNvPr id="3" name="Freeform 3"/>
            <p:cNvSpPr/>
            <p:nvPr/>
          </p:nvSpPr>
          <p:spPr>
            <a:xfrm>
              <a:off x="0" y="0"/>
              <a:ext cx="4274726" cy="1906355"/>
            </a:xfrm>
            <a:custGeom>
              <a:avLst/>
              <a:gdLst/>
              <a:ahLst/>
              <a:cxnLst/>
              <a:rect l="l" t="t" r="r" b="b"/>
              <a:pathLst>
                <a:path w="4274726" h="1906355">
                  <a:moveTo>
                    <a:pt x="24327" y="0"/>
                  </a:moveTo>
                  <a:lnTo>
                    <a:pt x="4250399" y="0"/>
                  </a:lnTo>
                  <a:cubicBezTo>
                    <a:pt x="4263834" y="0"/>
                    <a:pt x="4274726" y="10891"/>
                    <a:pt x="4274726" y="24327"/>
                  </a:cubicBezTo>
                  <a:lnTo>
                    <a:pt x="4274726" y="1882028"/>
                  </a:lnTo>
                  <a:cubicBezTo>
                    <a:pt x="4274726" y="1895463"/>
                    <a:pt x="4263834" y="1906355"/>
                    <a:pt x="4250399" y="1906355"/>
                  </a:cubicBezTo>
                  <a:lnTo>
                    <a:pt x="24327" y="1906355"/>
                  </a:lnTo>
                  <a:cubicBezTo>
                    <a:pt x="10891" y="1906355"/>
                    <a:pt x="0" y="1895463"/>
                    <a:pt x="0" y="1882028"/>
                  </a:cubicBezTo>
                  <a:lnTo>
                    <a:pt x="0" y="24327"/>
                  </a:lnTo>
                  <a:cubicBezTo>
                    <a:pt x="0" y="10891"/>
                    <a:pt x="10891" y="0"/>
                    <a:pt x="24327" y="0"/>
                  </a:cubicBezTo>
                  <a:close/>
                </a:path>
              </a:pathLst>
            </a:custGeom>
            <a:solidFill>
              <a:srgbClr val="DBE5EA"/>
            </a:solidFill>
          </p:spPr>
        </p:sp>
        <p:sp>
          <p:nvSpPr>
            <p:cNvPr id="4" name="TextBox 4"/>
            <p:cNvSpPr txBox="1"/>
            <p:nvPr/>
          </p:nvSpPr>
          <p:spPr>
            <a:xfrm>
              <a:off x="0" y="-123825"/>
              <a:ext cx="4274726" cy="2030180"/>
            </a:xfrm>
            <a:prstGeom prst="rect">
              <a:avLst/>
            </a:prstGeom>
          </p:spPr>
          <p:txBody>
            <a:bodyPr lIns="50800" tIns="50800" rIns="50800" bIns="50800" rtlCol="0" anchor="ctr"/>
            <a:lstStyle/>
            <a:p>
              <a:pPr algn="ctr">
                <a:lnSpc>
                  <a:spcPts val="4079"/>
                </a:lnSpc>
              </a:pPr>
              <a:endParaRPr/>
            </a:p>
          </p:txBody>
        </p:sp>
      </p:grpSp>
      <p:sp>
        <p:nvSpPr>
          <p:cNvPr id="5" name="TextBox 5"/>
          <p:cNvSpPr txBox="1"/>
          <p:nvPr/>
        </p:nvSpPr>
        <p:spPr>
          <a:xfrm>
            <a:off x="1028700" y="599709"/>
            <a:ext cx="8115300"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Kendala Adopsi IFRS</a:t>
            </a:r>
          </a:p>
        </p:txBody>
      </p:sp>
      <p:sp>
        <p:nvSpPr>
          <p:cNvPr id="6" name="AutoShape 6"/>
          <p:cNvSpPr/>
          <p:nvPr/>
        </p:nvSpPr>
        <p:spPr>
          <a:xfrm>
            <a:off x="10767060" y="990600"/>
            <a:ext cx="6492240" cy="0"/>
          </a:xfrm>
          <a:prstGeom prst="line">
            <a:avLst/>
          </a:prstGeom>
          <a:ln w="76200" cap="flat">
            <a:solidFill>
              <a:srgbClr val="0F4662"/>
            </a:solidFill>
            <a:prstDash val="solid"/>
            <a:headEnd type="none" w="sm" len="sm"/>
            <a:tailEnd type="none" w="sm" len="sm"/>
          </a:ln>
        </p:spPr>
      </p:sp>
      <p:sp>
        <p:nvSpPr>
          <p:cNvPr id="7" name="Freeform 7"/>
          <p:cNvSpPr/>
          <p:nvPr/>
        </p:nvSpPr>
        <p:spPr>
          <a:xfrm>
            <a:off x="7453223" y="3969056"/>
            <a:ext cx="2348889" cy="2348889"/>
          </a:xfrm>
          <a:custGeom>
            <a:avLst/>
            <a:gdLst/>
            <a:ahLst/>
            <a:cxnLst/>
            <a:rect l="l" t="t" r="r" b="b"/>
            <a:pathLst>
              <a:path w="2348889" h="2348889">
                <a:moveTo>
                  <a:pt x="0" y="0"/>
                </a:moveTo>
                <a:lnTo>
                  <a:pt x="2348888" y="0"/>
                </a:lnTo>
                <a:lnTo>
                  <a:pt x="2348888" y="2348888"/>
                </a:lnTo>
                <a:lnTo>
                  <a:pt x="0" y="23488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244880" y="2354350"/>
            <a:ext cx="15798239" cy="6503035"/>
          </a:xfrm>
          <a:prstGeom prst="rect">
            <a:avLst/>
          </a:prstGeom>
        </p:spPr>
        <p:txBody>
          <a:bodyPr lIns="0" tIns="0" rIns="0" bIns="0" rtlCol="0" anchor="t">
            <a:spAutoFit/>
          </a:bodyPr>
          <a:lstStyle/>
          <a:p>
            <a:pPr algn="l">
              <a:lnSpc>
                <a:spcPts val="4339"/>
              </a:lnSpc>
            </a:pPr>
            <a:r>
              <a:rPr lang="en-US" sz="3099" b="1">
                <a:solidFill>
                  <a:srgbClr val="0F4662"/>
                </a:solidFill>
                <a:latin typeface="Quicksand Bold"/>
                <a:ea typeface="Quicksand Bold"/>
                <a:cs typeface="Quicksand Bold"/>
                <a:sym typeface="Quicksand Bold"/>
              </a:rPr>
              <a:t>Sedangkan kendala yang menjadi penghambat penerapan IFRS sebagai standar akuntansi dan pelaporan keuangan meliputi berbagai faktor, antara lain :</a:t>
            </a:r>
          </a:p>
          <a:p>
            <a:pPr algn="l">
              <a:lnSpc>
                <a:spcPts val="4339"/>
              </a:lnSpc>
            </a:pPr>
            <a:r>
              <a:rPr lang="en-US" sz="3099" b="1">
                <a:solidFill>
                  <a:srgbClr val="0F4662"/>
                </a:solidFill>
                <a:latin typeface="Quicksand Bold"/>
                <a:ea typeface="Quicksand Bold"/>
                <a:cs typeface="Quicksand Bold"/>
                <a:sym typeface="Quicksand Bold"/>
              </a:rPr>
              <a:t>1.      sistem hukum dan politik</a:t>
            </a:r>
          </a:p>
          <a:p>
            <a:pPr algn="l">
              <a:lnSpc>
                <a:spcPts val="4339"/>
              </a:lnSpc>
            </a:pPr>
            <a:r>
              <a:rPr lang="en-US" sz="3099" b="1">
                <a:solidFill>
                  <a:srgbClr val="0F4662"/>
                </a:solidFill>
                <a:latin typeface="Quicksand Bold"/>
                <a:ea typeface="Quicksand Bold"/>
                <a:cs typeface="Quicksand Bold"/>
                <a:sym typeface="Quicksand Bold"/>
              </a:rPr>
              <a:t>2.      sistem perpajakan dan fiskal</a:t>
            </a:r>
          </a:p>
          <a:p>
            <a:pPr algn="l">
              <a:lnSpc>
                <a:spcPts val="4339"/>
              </a:lnSpc>
            </a:pPr>
            <a:r>
              <a:rPr lang="en-US" sz="3099" b="1">
                <a:solidFill>
                  <a:srgbClr val="0F4662"/>
                </a:solidFill>
                <a:latin typeface="Quicksand Bold"/>
                <a:ea typeface="Quicksand Bold"/>
                <a:cs typeface="Quicksand Bold"/>
                <a:sym typeface="Quicksand Bold"/>
              </a:rPr>
              <a:t>3.      nilai-nilai budaya korporasi</a:t>
            </a:r>
          </a:p>
          <a:p>
            <a:pPr algn="l">
              <a:lnSpc>
                <a:spcPts val="4339"/>
              </a:lnSpc>
            </a:pPr>
            <a:r>
              <a:rPr lang="en-US" sz="3099" b="1">
                <a:solidFill>
                  <a:srgbClr val="0F4662"/>
                </a:solidFill>
                <a:latin typeface="Quicksand Bold"/>
                <a:ea typeface="Quicksand Bold"/>
                <a:cs typeface="Quicksand Bold"/>
                <a:sym typeface="Quicksand Bold"/>
              </a:rPr>
              <a:t>4.      sistem pasar modal dan peraturan terkait dengan pemilikan korporasi</a:t>
            </a:r>
          </a:p>
          <a:p>
            <a:pPr algn="l">
              <a:lnSpc>
                <a:spcPts val="4339"/>
              </a:lnSpc>
            </a:pPr>
            <a:r>
              <a:rPr lang="en-US" sz="3099" b="1">
                <a:solidFill>
                  <a:srgbClr val="0F4662"/>
                </a:solidFill>
                <a:latin typeface="Quicksand Bold"/>
                <a:ea typeface="Quicksand Bold"/>
                <a:cs typeface="Quicksand Bold"/>
                <a:sym typeface="Quicksand Bold"/>
              </a:rPr>
              <a:t>5.      kondisi ekonomi dan bisnis</a:t>
            </a:r>
          </a:p>
          <a:p>
            <a:pPr algn="l">
              <a:lnSpc>
                <a:spcPts val="4339"/>
              </a:lnSpc>
            </a:pPr>
            <a:r>
              <a:rPr lang="en-US" sz="3099" b="1">
                <a:solidFill>
                  <a:srgbClr val="0F4662"/>
                </a:solidFill>
                <a:latin typeface="Quicksand Bold"/>
                <a:ea typeface="Quicksand Bold"/>
                <a:cs typeface="Quicksand Bold"/>
                <a:sym typeface="Quicksand Bold"/>
              </a:rPr>
              <a:t>6.      teknologi</a:t>
            </a:r>
          </a:p>
          <a:p>
            <a:pPr algn="l">
              <a:lnSpc>
                <a:spcPts val="4339"/>
              </a:lnSpc>
            </a:pPr>
            <a:r>
              <a:rPr lang="en-US" sz="3099" b="1">
                <a:solidFill>
                  <a:srgbClr val="0F4662"/>
                </a:solidFill>
                <a:latin typeface="Quicksand Bold"/>
                <a:ea typeface="Quicksand Bold"/>
                <a:cs typeface="Quicksand Bold"/>
                <a:sym typeface="Quicksand Bold"/>
              </a:rPr>
              <a:t>dari keenam faktor diatas, faktor penghambat yang paling utama sering ditemukan adalah sistem perpajakan dan hukum yang belum tentu sinkron antara suatu negara dengan negara pengadopsi IFRS lainnya.</a:t>
            </a:r>
          </a:p>
          <a:p>
            <a:pPr marL="0" lvl="0" indent="0" algn="l">
              <a:lnSpc>
                <a:spcPts val="4339"/>
              </a:lnSpc>
              <a:spcBef>
                <a:spcPct val="0"/>
              </a:spcBef>
            </a:pPr>
            <a:endParaRPr lang="en-US" sz="3099" b="1">
              <a:solidFill>
                <a:srgbClr val="0F4662"/>
              </a:solidFill>
              <a:latin typeface="Quicksand Bold"/>
              <a:ea typeface="Quicksand Bold"/>
              <a:cs typeface="Quicksand Bold"/>
              <a:sym typeface="Quicksan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46687" y="599709"/>
            <a:ext cx="8115300" cy="2218690"/>
          </a:xfrm>
          <a:prstGeom prst="rect">
            <a:avLst/>
          </a:prstGeom>
        </p:spPr>
        <p:txBody>
          <a:bodyPr lIns="0" tIns="0" rIns="0" bIns="0" rtlCol="0" anchor="t">
            <a:spAutoFit/>
          </a:bodyPr>
          <a:lstStyle/>
          <a:p>
            <a:pPr algn="l">
              <a:lnSpc>
                <a:spcPts val="8959"/>
              </a:lnSpc>
            </a:pPr>
            <a:r>
              <a:rPr lang="en-US" sz="6399" b="1" i="1">
                <a:solidFill>
                  <a:srgbClr val="0F4662"/>
                </a:solidFill>
                <a:latin typeface="Cormorant Garamond Bold Italics"/>
                <a:ea typeface="Cormorant Garamond Bold Italics"/>
                <a:cs typeface="Cormorant Garamond Bold Italics"/>
                <a:sym typeface="Cormorant Garamond Bold Italics"/>
              </a:rPr>
              <a:t>Dampak Penerapan IFRS</a:t>
            </a:r>
          </a:p>
          <a:p>
            <a:pPr marL="0" lvl="0" indent="0" algn="l">
              <a:lnSpc>
                <a:spcPts val="8959"/>
              </a:lnSpc>
              <a:spcBef>
                <a:spcPct val="0"/>
              </a:spcBef>
            </a:pPr>
            <a:endParaRPr lang="en-US" sz="6399" b="1" i="1">
              <a:solidFill>
                <a:srgbClr val="0F4662"/>
              </a:solidFill>
              <a:latin typeface="Cormorant Garamond Bold Italics"/>
              <a:ea typeface="Cormorant Garamond Bold Italics"/>
              <a:cs typeface="Cormorant Garamond Bold Italics"/>
              <a:sym typeface="Cormorant Garamond Bold Italics"/>
            </a:endParaRPr>
          </a:p>
        </p:txBody>
      </p:sp>
      <p:sp>
        <p:nvSpPr>
          <p:cNvPr id="3" name="TextBox 3"/>
          <p:cNvSpPr txBox="1"/>
          <p:nvPr/>
        </p:nvSpPr>
        <p:spPr>
          <a:xfrm>
            <a:off x="1783383" y="1709054"/>
            <a:ext cx="15475917" cy="8637678"/>
          </a:xfrm>
          <a:prstGeom prst="rect">
            <a:avLst/>
          </a:prstGeom>
        </p:spPr>
        <p:txBody>
          <a:bodyPr lIns="0" tIns="0" rIns="0" bIns="0" rtlCol="0" anchor="t">
            <a:spAutoFit/>
          </a:bodyPr>
          <a:lstStyle/>
          <a:p>
            <a:pPr algn="l">
              <a:lnSpc>
                <a:spcPts val="4571"/>
              </a:lnSpc>
            </a:pPr>
            <a:r>
              <a:rPr lang="en-US" sz="3265" b="1">
                <a:solidFill>
                  <a:srgbClr val="0F4662"/>
                </a:solidFill>
                <a:latin typeface="Quicksand Bold"/>
                <a:ea typeface="Quicksand Bold"/>
                <a:cs typeface="Quicksand Bold"/>
                <a:sym typeface="Quicksand Bold"/>
              </a:rPr>
              <a:t>Dampak konvergensi IFRS terhadap penyajian laporan keuangan</a:t>
            </a:r>
          </a:p>
          <a:p>
            <a:pPr algn="l">
              <a:lnSpc>
                <a:spcPts val="4571"/>
              </a:lnSpc>
            </a:pPr>
            <a:r>
              <a:rPr lang="en-US" sz="3265" b="1">
                <a:solidFill>
                  <a:srgbClr val="0F4662"/>
                </a:solidFill>
                <a:latin typeface="Quicksand Bold"/>
                <a:ea typeface="Quicksand Bold"/>
                <a:cs typeface="Quicksand Bold"/>
                <a:sym typeface="Quicksand Bold"/>
              </a:rPr>
              <a:t>1)     Pengukuran Aset Berdasarkan Nilai Wajar.</a:t>
            </a:r>
          </a:p>
          <a:p>
            <a:pPr algn="l">
              <a:lnSpc>
                <a:spcPts val="4571"/>
              </a:lnSpc>
            </a:pPr>
            <a:r>
              <a:rPr lang="en-US" sz="3265" b="1">
                <a:solidFill>
                  <a:srgbClr val="0F4662"/>
                </a:solidFill>
                <a:latin typeface="Quicksand Bold"/>
                <a:ea typeface="Quicksand Bold"/>
                <a:cs typeface="Quicksand Bold"/>
                <a:sym typeface="Quicksand Bold"/>
              </a:rPr>
              <a:t>Dalam standar IFRS, banyak aset, seperti properti investasi, instrumen keuangan, dan aset tetap, diukur dengan nilai wajar mereka. </a:t>
            </a:r>
          </a:p>
          <a:p>
            <a:pPr algn="l">
              <a:lnSpc>
                <a:spcPts val="4571"/>
              </a:lnSpc>
            </a:pPr>
            <a:r>
              <a:rPr lang="en-US" sz="3265" b="1">
                <a:solidFill>
                  <a:srgbClr val="0F4662"/>
                </a:solidFill>
                <a:latin typeface="Quicksand Bold"/>
                <a:ea typeface="Quicksand Bold"/>
                <a:cs typeface="Quicksand Bold"/>
                <a:sym typeface="Quicksand Bold"/>
              </a:rPr>
              <a:t>2)     Pengukuran Liabilitas Berdasakan Nilai Kini.</a:t>
            </a:r>
          </a:p>
          <a:p>
            <a:pPr algn="l">
              <a:lnSpc>
                <a:spcPts val="4571"/>
              </a:lnSpc>
            </a:pPr>
            <a:r>
              <a:rPr lang="en-US" sz="3265" b="1">
                <a:solidFill>
                  <a:srgbClr val="0F4662"/>
                </a:solidFill>
                <a:latin typeface="Quicksand Bold"/>
                <a:ea typeface="Quicksand Bold"/>
                <a:cs typeface="Quicksand Bold"/>
                <a:sym typeface="Quicksand Bold"/>
              </a:rPr>
              <a:t>Konsep pengukuran liabilitas menggunakan nilai kini berlaku untuk liabilitas jangka panjang, seperti utang obligasi, kewajiban pensiun, atau sewa, yang diukur berdasarkan nilai kini dari arus kas masa depan yang diharapkan akan terjadi.</a:t>
            </a:r>
          </a:p>
          <a:p>
            <a:pPr algn="l">
              <a:lnSpc>
                <a:spcPts val="4571"/>
              </a:lnSpc>
            </a:pPr>
            <a:r>
              <a:rPr lang="en-US" sz="3265" b="1">
                <a:solidFill>
                  <a:srgbClr val="0F4662"/>
                </a:solidFill>
                <a:latin typeface="Quicksand Bold"/>
                <a:ea typeface="Quicksand Bold"/>
                <a:cs typeface="Quicksand Bold"/>
                <a:sym typeface="Quicksand Bold"/>
              </a:rPr>
              <a:t>3)     Pengungkapan yang Lebih Transparan dan Komprehensif</a:t>
            </a:r>
          </a:p>
          <a:p>
            <a:pPr algn="l">
              <a:lnSpc>
                <a:spcPts val="4571"/>
              </a:lnSpc>
            </a:pPr>
            <a:r>
              <a:rPr lang="en-US" sz="3265" b="1">
                <a:solidFill>
                  <a:srgbClr val="0F4662"/>
                </a:solidFill>
                <a:latin typeface="Quicksand Bold"/>
                <a:ea typeface="Quicksand Bold"/>
                <a:cs typeface="Quicksand Bold"/>
                <a:sym typeface="Quicksand Bold"/>
              </a:rPr>
              <a:t>IFRS menekankan pada pengungkapan yang lebih rinci dan transparan, hal ini bertujuan untuk memberikan informasi yang lebih relevan dan dapat diandalkan kepada para pemangku kepentingan, termasuk investor, kreditor, dan regulator.</a:t>
            </a:r>
          </a:p>
          <a:p>
            <a:pPr marL="0" lvl="0" indent="0" algn="l">
              <a:lnSpc>
                <a:spcPts val="4571"/>
              </a:lnSpc>
              <a:spcBef>
                <a:spcPct val="0"/>
              </a:spcBef>
            </a:pPr>
            <a:endParaRPr lang="en-US" sz="3265" b="1">
              <a:solidFill>
                <a:srgbClr val="0F4662"/>
              </a:solidFill>
              <a:latin typeface="Quicksand Bold"/>
              <a:ea typeface="Quicksand Bold"/>
              <a:cs typeface="Quicksand Bold"/>
              <a:sym typeface="Quicksand Bold"/>
            </a:endParaRPr>
          </a:p>
        </p:txBody>
      </p:sp>
      <p:sp>
        <p:nvSpPr>
          <p:cNvPr id="4" name="AutoShape 4"/>
          <p:cNvSpPr/>
          <p:nvPr/>
        </p:nvSpPr>
        <p:spPr>
          <a:xfrm>
            <a:off x="10767060" y="990600"/>
            <a:ext cx="6492240" cy="0"/>
          </a:xfrm>
          <a:prstGeom prst="line">
            <a:avLst/>
          </a:prstGeom>
          <a:ln w="76200" cap="flat">
            <a:solidFill>
              <a:srgbClr val="0F4662"/>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4097237" y="0"/>
            <a:ext cx="4627349"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grpSp>
        <p:nvGrpSpPr>
          <p:cNvPr id="5" name="Group 5"/>
          <p:cNvGrpSpPr/>
          <p:nvPr/>
        </p:nvGrpSpPr>
        <p:grpSpPr>
          <a:xfrm>
            <a:off x="13149478" y="1028700"/>
            <a:ext cx="4900298" cy="8124823"/>
            <a:chOff x="0" y="0"/>
            <a:chExt cx="792098" cy="1313319"/>
          </a:xfrm>
        </p:grpSpPr>
        <p:sp>
          <p:nvSpPr>
            <p:cNvPr id="6" name="Freeform 6"/>
            <p:cNvSpPr/>
            <p:nvPr/>
          </p:nvSpPr>
          <p:spPr>
            <a:xfrm>
              <a:off x="0" y="0"/>
              <a:ext cx="792098" cy="1313319"/>
            </a:xfrm>
            <a:custGeom>
              <a:avLst/>
              <a:gdLst/>
              <a:ahLst/>
              <a:cxnLst/>
              <a:rect l="l" t="t" r="r" b="b"/>
              <a:pathLst>
                <a:path w="792098" h="1313319">
                  <a:moveTo>
                    <a:pt x="36337" y="0"/>
                  </a:moveTo>
                  <a:lnTo>
                    <a:pt x="755760" y="0"/>
                  </a:lnTo>
                  <a:cubicBezTo>
                    <a:pt x="775829" y="0"/>
                    <a:pt x="792098" y="16269"/>
                    <a:pt x="792098" y="36337"/>
                  </a:cubicBezTo>
                  <a:lnTo>
                    <a:pt x="792098" y="1276982"/>
                  </a:lnTo>
                  <a:cubicBezTo>
                    <a:pt x="792098" y="1286619"/>
                    <a:pt x="788269" y="1295862"/>
                    <a:pt x="781455" y="1302676"/>
                  </a:cubicBezTo>
                  <a:cubicBezTo>
                    <a:pt x="774640" y="1309491"/>
                    <a:pt x="765398" y="1313319"/>
                    <a:pt x="755760" y="1313319"/>
                  </a:cubicBezTo>
                  <a:lnTo>
                    <a:pt x="36337" y="1313319"/>
                  </a:lnTo>
                  <a:cubicBezTo>
                    <a:pt x="16269" y="1313319"/>
                    <a:pt x="0" y="1297050"/>
                    <a:pt x="0" y="1276982"/>
                  </a:cubicBezTo>
                  <a:lnTo>
                    <a:pt x="0" y="36337"/>
                  </a:lnTo>
                  <a:cubicBezTo>
                    <a:pt x="0" y="16269"/>
                    <a:pt x="16269" y="0"/>
                    <a:pt x="36337" y="0"/>
                  </a:cubicBezTo>
                  <a:close/>
                </a:path>
              </a:pathLst>
            </a:custGeom>
            <a:blipFill>
              <a:blip r:embed="rId2"/>
              <a:stretch>
                <a:fillRect l="-74429" r="-74429"/>
              </a:stretch>
            </a:blipFill>
          </p:spPr>
        </p:sp>
      </p:grpSp>
      <p:sp>
        <p:nvSpPr>
          <p:cNvPr id="7" name="TextBox 7"/>
          <p:cNvSpPr txBox="1"/>
          <p:nvPr/>
        </p:nvSpPr>
        <p:spPr>
          <a:xfrm>
            <a:off x="182815" y="923925"/>
            <a:ext cx="10007393" cy="1837051"/>
          </a:xfrm>
          <a:prstGeom prst="rect">
            <a:avLst/>
          </a:prstGeom>
        </p:spPr>
        <p:txBody>
          <a:bodyPr lIns="0" tIns="0" rIns="0" bIns="0" rtlCol="0" anchor="t">
            <a:spAutoFit/>
          </a:bodyPr>
          <a:lstStyle/>
          <a:p>
            <a:pPr algn="l">
              <a:lnSpc>
                <a:spcPts val="7420"/>
              </a:lnSpc>
            </a:pPr>
            <a:r>
              <a:rPr lang="en-US" sz="5300" b="1" i="1">
                <a:solidFill>
                  <a:srgbClr val="0F4662"/>
                </a:solidFill>
                <a:latin typeface="Cormorant Garamond Bold Italics"/>
                <a:ea typeface="Cormorant Garamond Bold Italics"/>
                <a:cs typeface="Cormorant Garamond Bold Italics"/>
                <a:sym typeface="Cormorant Garamond Bold Italics"/>
              </a:rPr>
              <a:t>PSAK 1 (Penyajian Laporan Keuangan)</a:t>
            </a:r>
          </a:p>
          <a:p>
            <a:pPr marL="0" lvl="0" indent="0" algn="l">
              <a:lnSpc>
                <a:spcPts val="7420"/>
              </a:lnSpc>
              <a:spcBef>
                <a:spcPct val="0"/>
              </a:spcBef>
            </a:pPr>
            <a:endParaRPr lang="en-US" sz="5300" b="1" i="1">
              <a:solidFill>
                <a:srgbClr val="0F4662"/>
              </a:solidFill>
              <a:latin typeface="Cormorant Garamond Bold Italics"/>
              <a:ea typeface="Cormorant Garamond Bold Italics"/>
              <a:cs typeface="Cormorant Garamond Bold Italics"/>
              <a:sym typeface="Cormorant Garamond Bold Italics"/>
            </a:endParaRPr>
          </a:p>
        </p:txBody>
      </p:sp>
      <p:sp>
        <p:nvSpPr>
          <p:cNvPr id="8" name="TextBox 8"/>
          <p:cNvSpPr txBox="1"/>
          <p:nvPr/>
        </p:nvSpPr>
        <p:spPr>
          <a:xfrm>
            <a:off x="722217" y="2694151"/>
            <a:ext cx="12109673" cy="6581738"/>
          </a:xfrm>
          <a:prstGeom prst="rect">
            <a:avLst/>
          </a:prstGeom>
        </p:spPr>
        <p:txBody>
          <a:bodyPr lIns="0" tIns="0" rIns="0" bIns="0" rtlCol="0" anchor="t">
            <a:spAutoFit/>
          </a:bodyPr>
          <a:lstStyle/>
          <a:p>
            <a:pPr algn="just">
              <a:lnSpc>
                <a:spcPts val="4660"/>
              </a:lnSpc>
            </a:pPr>
            <a:r>
              <a:rPr lang="en-US" sz="3328" b="1" dirty="0">
                <a:solidFill>
                  <a:srgbClr val="0F4662"/>
                </a:solidFill>
                <a:latin typeface="Quicksand Bold"/>
                <a:ea typeface="Quicksand Bold"/>
                <a:cs typeface="Quicksand Bold"/>
                <a:sym typeface="Quicksand Bold"/>
              </a:rPr>
              <a:t>IFRS dan PSAK 1 </a:t>
            </a:r>
            <a:r>
              <a:rPr lang="en-US" sz="3328" b="1" dirty="0" err="1">
                <a:solidFill>
                  <a:srgbClr val="0F4662"/>
                </a:solidFill>
                <a:latin typeface="Quicksand Bold"/>
                <a:ea typeface="Quicksand Bold"/>
                <a:cs typeface="Quicksand Bold"/>
                <a:sym typeface="Quicksand Bold"/>
              </a:rPr>
              <a:t>memiliki</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hubungan</a:t>
            </a:r>
            <a:r>
              <a:rPr lang="en-US" sz="3328" b="1" dirty="0">
                <a:solidFill>
                  <a:srgbClr val="0F4662"/>
                </a:solidFill>
                <a:latin typeface="Quicksand Bold"/>
                <a:ea typeface="Quicksand Bold"/>
                <a:cs typeface="Quicksand Bold"/>
                <a:sym typeface="Quicksand Bold"/>
              </a:rPr>
              <a:t> yang </a:t>
            </a:r>
            <a:r>
              <a:rPr lang="en-US" sz="3328" b="1" dirty="0" err="1">
                <a:solidFill>
                  <a:srgbClr val="0F4662"/>
                </a:solidFill>
                <a:latin typeface="Quicksand Bold"/>
                <a:ea typeface="Quicksand Bold"/>
                <a:cs typeface="Quicksand Bold"/>
                <a:sym typeface="Quicksand Bold"/>
              </a:rPr>
              <a:t>erat</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karena</a:t>
            </a:r>
            <a:r>
              <a:rPr lang="en-US" sz="3328" b="1" dirty="0">
                <a:solidFill>
                  <a:srgbClr val="0F4662"/>
                </a:solidFill>
                <a:latin typeface="Quicksand Bold"/>
                <a:ea typeface="Quicksand Bold"/>
                <a:cs typeface="Quicksand Bold"/>
                <a:sym typeface="Quicksand Bold"/>
              </a:rPr>
              <a:t> PSAK 1 </a:t>
            </a:r>
            <a:r>
              <a:rPr lang="en-US" sz="3328" b="1" dirty="0" err="1">
                <a:solidFill>
                  <a:srgbClr val="0F4662"/>
                </a:solidFill>
                <a:latin typeface="Quicksand Bold"/>
                <a:ea typeface="Quicksand Bold"/>
                <a:cs typeface="Quicksand Bold"/>
                <a:sym typeface="Quicksand Bold"/>
              </a:rPr>
              <a:t>adalah</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standar</a:t>
            </a:r>
            <a:r>
              <a:rPr lang="en-US" sz="3328" b="1" dirty="0">
                <a:solidFill>
                  <a:srgbClr val="0F4662"/>
                </a:solidFill>
                <a:latin typeface="Quicksand Bold"/>
                <a:ea typeface="Quicksand Bold"/>
                <a:cs typeface="Quicksand Bold"/>
                <a:sym typeface="Quicksand Bold"/>
              </a:rPr>
              <a:t> akuntansi yang </a:t>
            </a:r>
            <a:r>
              <a:rPr lang="en-US" sz="3328" b="1" dirty="0" err="1">
                <a:solidFill>
                  <a:srgbClr val="0F4662"/>
                </a:solidFill>
                <a:latin typeface="Quicksand Bold"/>
                <a:ea typeface="Quicksand Bold"/>
                <a:cs typeface="Quicksand Bold"/>
                <a:sym typeface="Quicksand Bold"/>
              </a:rPr>
              <a:t>disusun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berdasarkan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konvergensi</a:t>
            </a:r>
            <a:r>
              <a:rPr lang="en-US" sz="3328" b="1" dirty="0">
                <a:solidFill>
                  <a:srgbClr val="0F4662"/>
                </a:solidFill>
                <a:latin typeface="Quicksand Bold"/>
                <a:ea typeface="Quicksand Bold"/>
                <a:cs typeface="Quicksand Bold"/>
                <a:sym typeface="Quicksand Bold"/>
              </a:rPr>
              <a:t> IFRS. PSAK 1 </a:t>
            </a:r>
            <a:r>
              <a:rPr lang="en-US" sz="3328" b="1" dirty="0" err="1">
                <a:solidFill>
                  <a:srgbClr val="0F4662"/>
                </a:solidFill>
                <a:latin typeface="Quicksand Bold"/>
                <a:ea typeface="Quicksand Bold"/>
                <a:cs typeface="Quicksand Bold"/>
                <a:sym typeface="Quicksand Bold"/>
              </a:rPr>
              <a:t>mengatur</a:t>
            </a:r>
            <a:r>
              <a:rPr lang="en-US" sz="3328" b="1" dirty="0">
                <a:solidFill>
                  <a:srgbClr val="0F4662"/>
                </a:solidFill>
                <a:latin typeface="Quicksand Bold"/>
                <a:ea typeface="Quicksand Bold"/>
                <a:cs typeface="Quicksand Bold"/>
                <a:sym typeface="Quicksand Bold"/>
              </a:rPr>
              <a:t> tentang </a:t>
            </a:r>
            <a:r>
              <a:rPr lang="en-US" sz="3328" b="1" dirty="0" err="1">
                <a:solidFill>
                  <a:srgbClr val="0F4662"/>
                </a:solidFill>
                <a:latin typeface="Quicksand Bold"/>
                <a:ea typeface="Quicksand Bold"/>
                <a:cs typeface="Quicksand Bold"/>
                <a:sym typeface="Quicksand Bold"/>
              </a:rPr>
              <a:t>penyajian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laporan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keuangan</a:t>
            </a:r>
            <a:r>
              <a:rPr lang="en-US" sz="3328" b="1" dirty="0">
                <a:solidFill>
                  <a:srgbClr val="0F4662"/>
                </a:solidFill>
                <a:latin typeface="Quicksand Bold"/>
                <a:ea typeface="Quicksand Bold"/>
                <a:cs typeface="Quicksand Bold"/>
                <a:sym typeface="Quicksand Bold"/>
              </a:rPr>
              <a:t> di Indonesia dan </a:t>
            </a:r>
            <a:r>
              <a:rPr lang="en-US" sz="3328" b="1" dirty="0" err="1">
                <a:solidFill>
                  <a:srgbClr val="0F4662"/>
                </a:solidFill>
                <a:latin typeface="Quicksand Bold"/>
                <a:ea typeface="Quicksand Bold"/>
                <a:cs typeface="Quicksand Bold"/>
                <a:sym typeface="Quicksand Bold"/>
              </a:rPr>
              <a:t>merupakan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adaptasi</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dari</a:t>
            </a:r>
            <a:r>
              <a:rPr lang="en-US" sz="3328" b="1" dirty="0">
                <a:solidFill>
                  <a:srgbClr val="0F4662"/>
                </a:solidFill>
                <a:latin typeface="Quicksand Bold"/>
                <a:ea typeface="Quicksand Bold"/>
                <a:cs typeface="Quicksand Bold"/>
                <a:sym typeface="Quicksand Bold"/>
              </a:rPr>
              <a:t> IAS 1 yang </a:t>
            </a:r>
            <a:r>
              <a:rPr lang="en-US" sz="3328" b="1" dirty="0" err="1">
                <a:solidFill>
                  <a:srgbClr val="0F4662"/>
                </a:solidFill>
                <a:latin typeface="Quicksand Bold"/>
                <a:ea typeface="Quicksand Bold"/>
                <a:cs typeface="Quicksand Bold"/>
                <a:sym typeface="Quicksand Bold"/>
              </a:rPr>
              <a:t>merupakan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bagian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dari</a:t>
            </a:r>
            <a:r>
              <a:rPr lang="en-US" sz="3328" b="1" dirty="0">
                <a:solidFill>
                  <a:srgbClr val="0F4662"/>
                </a:solidFill>
                <a:latin typeface="Quicksand Bold"/>
                <a:ea typeface="Quicksand Bold"/>
                <a:cs typeface="Quicksand Bold"/>
                <a:sym typeface="Quicksand Bold"/>
              </a:rPr>
              <a:t> IFRS.  </a:t>
            </a:r>
            <a:r>
              <a:rPr lang="en-US" sz="3328" b="1" dirty="0" err="1">
                <a:solidFill>
                  <a:srgbClr val="0F4662"/>
                </a:solidFill>
                <a:latin typeface="Quicksand Bold"/>
                <a:ea typeface="Quicksand Bold"/>
                <a:cs typeface="Quicksand Bold"/>
                <a:sym typeface="Quicksand Bold"/>
              </a:rPr>
              <a:t>Tujuan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konvergensi</a:t>
            </a:r>
            <a:r>
              <a:rPr lang="en-US" sz="3328" b="1" dirty="0">
                <a:solidFill>
                  <a:srgbClr val="0F4662"/>
                </a:solidFill>
                <a:latin typeface="Quicksand Bold"/>
                <a:ea typeface="Quicksand Bold"/>
                <a:cs typeface="Quicksand Bold"/>
                <a:sym typeface="Quicksand Bold"/>
              </a:rPr>
              <a:t> ini </a:t>
            </a:r>
            <a:r>
              <a:rPr lang="en-US" sz="3328" b="1" dirty="0" err="1">
                <a:solidFill>
                  <a:srgbClr val="0F4662"/>
                </a:solidFill>
                <a:latin typeface="Quicksand Bold"/>
                <a:ea typeface="Quicksand Bold"/>
                <a:cs typeface="Quicksand Bold"/>
                <a:sym typeface="Quicksand Bold"/>
              </a:rPr>
              <a:t>adalah</a:t>
            </a:r>
            <a:r>
              <a:rPr lang="en-US" sz="3328" b="1" dirty="0">
                <a:solidFill>
                  <a:srgbClr val="0F4662"/>
                </a:solidFill>
                <a:latin typeface="Quicksand Bold"/>
                <a:ea typeface="Quicksand Bold"/>
                <a:cs typeface="Quicksand Bold"/>
                <a:sym typeface="Quicksand Bold"/>
              </a:rPr>
              <a:t> untuk </a:t>
            </a:r>
            <a:r>
              <a:rPr lang="en-US" sz="3328" b="1" dirty="0" err="1">
                <a:solidFill>
                  <a:srgbClr val="0F4662"/>
                </a:solidFill>
                <a:latin typeface="Quicksand Bold"/>
                <a:ea typeface="Quicksand Bold"/>
                <a:cs typeface="Quicksand Bold"/>
                <a:sym typeface="Quicksand Bold"/>
              </a:rPr>
              <a:t>menyelaraskan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standar</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pelaporan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keuangan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indonesia</a:t>
            </a:r>
            <a:r>
              <a:rPr lang="en-US" sz="3328" b="1" dirty="0">
                <a:solidFill>
                  <a:srgbClr val="0F4662"/>
                </a:solidFill>
                <a:latin typeface="Quicksand Bold"/>
                <a:ea typeface="Quicksand Bold"/>
                <a:cs typeface="Quicksand Bold"/>
                <a:sym typeface="Quicksand Bold"/>
              </a:rPr>
              <a:t> dengan </a:t>
            </a:r>
            <a:r>
              <a:rPr lang="en-US" sz="3328" b="1" dirty="0" err="1">
                <a:solidFill>
                  <a:srgbClr val="0F4662"/>
                </a:solidFill>
                <a:latin typeface="Quicksand Bold"/>
                <a:ea typeface="Quicksand Bold"/>
                <a:cs typeface="Quicksand Bold"/>
                <a:sym typeface="Quicksand Bold"/>
              </a:rPr>
              <a:t>praktik</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internasional</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sehingga</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laporan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keuangan</a:t>
            </a:r>
            <a:r>
              <a:rPr lang="en-US" sz="3328" b="1" dirty="0">
                <a:solidFill>
                  <a:srgbClr val="0F4662"/>
                </a:solidFill>
                <a:latin typeface="Quicksand Bold"/>
                <a:ea typeface="Quicksand Bold"/>
                <a:cs typeface="Quicksand Bold"/>
                <a:sym typeface="Quicksand Bold"/>
              </a:rPr>
              <a:t> yang </a:t>
            </a:r>
            <a:r>
              <a:rPr lang="en-US" sz="3328" b="1" dirty="0" err="1">
                <a:solidFill>
                  <a:srgbClr val="0F4662"/>
                </a:solidFill>
                <a:latin typeface="Quicksand Bold"/>
                <a:ea typeface="Quicksand Bold"/>
                <a:cs typeface="Quicksand Bold"/>
                <a:sym typeface="Quicksand Bold"/>
              </a:rPr>
              <a:t>disusun</a:t>
            </a:r>
            <a:r>
              <a:rPr lang="en-US" sz="3328" b="1" dirty="0">
                <a:solidFill>
                  <a:srgbClr val="0F4662"/>
                </a:solidFill>
                <a:latin typeface="Quicksand Bold"/>
                <a:ea typeface="Quicksand Bold"/>
                <a:cs typeface="Quicksand Bold"/>
                <a:sym typeface="Quicksand Bold"/>
              </a:rPr>
              <a:t> di Indonesia </a:t>
            </a:r>
            <a:r>
              <a:rPr lang="id-ID" sz="3328" b="1" dirty="0">
                <a:solidFill>
                  <a:srgbClr val="0F4662"/>
                </a:solidFill>
                <a:latin typeface="Quicksand Bold"/>
                <a:ea typeface="Quicksand Bold"/>
                <a:cs typeface="Quicksand Bold"/>
                <a:sym typeface="Quicksand Bold"/>
              </a:rPr>
              <a:t>d</a:t>
            </a:r>
            <a:r>
              <a:rPr lang="en-US" sz="3328" b="1" dirty="0" err="1">
                <a:solidFill>
                  <a:srgbClr val="0F4662"/>
                </a:solidFill>
                <a:latin typeface="Quicksand Bold"/>
                <a:ea typeface="Quicksand Bold"/>
                <a:cs typeface="Quicksand Bold"/>
                <a:sym typeface="Quicksand Bold"/>
              </a:rPr>
              <a:t>apat</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dibandingkan</a:t>
            </a:r>
            <a:r>
              <a:rPr lang="en-US" sz="3328" b="1" dirty="0">
                <a:solidFill>
                  <a:srgbClr val="0F4662"/>
                </a:solidFill>
                <a:latin typeface="Quicksand Bold"/>
                <a:ea typeface="Quicksand Bold"/>
                <a:cs typeface="Quicksand Bold"/>
                <a:sym typeface="Quicksand Bold"/>
              </a:rPr>
              <a:t> dengan </a:t>
            </a:r>
            <a:r>
              <a:rPr lang="en-US" sz="3328" b="1" dirty="0" err="1">
                <a:solidFill>
                  <a:srgbClr val="0F4662"/>
                </a:solidFill>
                <a:latin typeface="Quicksand Bold"/>
                <a:ea typeface="Quicksand Bold"/>
                <a:cs typeface="Quicksand Bold"/>
                <a:sym typeface="Quicksand Bold"/>
              </a:rPr>
              <a:t>laporan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keuangan</a:t>
            </a:r>
            <a:r>
              <a:rPr lang="en-US" sz="3328" b="1" dirty="0">
                <a:solidFill>
                  <a:srgbClr val="0F4662"/>
                </a:solidFill>
                <a:latin typeface="Quicksand Bold"/>
                <a:ea typeface="Quicksand Bold"/>
                <a:cs typeface="Quicksand Bold"/>
                <a:sym typeface="Quicksand Bold"/>
              </a:rPr>
              <a:t> </a:t>
            </a:r>
            <a:r>
              <a:rPr lang="en-US" sz="3328" b="1" dirty="0" err="1">
                <a:solidFill>
                  <a:srgbClr val="0F4662"/>
                </a:solidFill>
                <a:latin typeface="Quicksand Bold"/>
                <a:ea typeface="Quicksand Bold"/>
                <a:cs typeface="Quicksand Bold"/>
                <a:sym typeface="Quicksand Bold"/>
              </a:rPr>
              <a:t>dari</a:t>
            </a:r>
            <a:r>
              <a:rPr lang="en-US" sz="3328" b="1" dirty="0">
                <a:solidFill>
                  <a:srgbClr val="0F4662"/>
                </a:solidFill>
                <a:latin typeface="Quicksand Bold"/>
                <a:ea typeface="Quicksand Bold"/>
                <a:cs typeface="Quicksand Bold"/>
                <a:sym typeface="Quicksand Bold"/>
              </a:rPr>
              <a:t> negara lain yang </a:t>
            </a:r>
            <a:r>
              <a:rPr lang="en-US" sz="3328" b="1" dirty="0" err="1">
                <a:solidFill>
                  <a:srgbClr val="0F4662"/>
                </a:solidFill>
                <a:latin typeface="Quicksand Bold"/>
                <a:ea typeface="Quicksand Bold"/>
                <a:cs typeface="Quicksand Bold"/>
                <a:sym typeface="Quicksand Bold"/>
              </a:rPr>
              <a:t>menggunakan</a:t>
            </a:r>
            <a:r>
              <a:rPr lang="en-US" sz="3328" b="1" dirty="0">
                <a:solidFill>
                  <a:srgbClr val="0F4662"/>
                </a:solidFill>
                <a:latin typeface="Quicksand Bold"/>
                <a:ea typeface="Quicksand Bold"/>
                <a:cs typeface="Quicksand Bold"/>
                <a:sym typeface="Quicksand Bold"/>
              </a:rPr>
              <a:t> IFRS.</a:t>
            </a:r>
          </a:p>
          <a:p>
            <a:pPr marL="0" lvl="0" indent="0" algn="just">
              <a:lnSpc>
                <a:spcPts val="4660"/>
              </a:lnSpc>
              <a:spcBef>
                <a:spcPct val="0"/>
              </a:spcBef>
            </a:pPr>
            <a:endParaRPr lang="en-US" sz="3328" b="1" dirty="0">
              <a:solidFill>
                <a:srgbClr val="0F4662"/>
              </a:solidFill>
              <a:latin typeface="Quicksand Bold"/>
              <a:ea typeface="Quicksand Bold"/>
              <a:cs typeface="Quicksand Bold"/>
              <a:sym typeface="Quicksand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36400" y="857538"/>
            <a:ext cx="11813688" cy="1037796"/>
          </a:xfrm>
          <a:prstGeom prst="rect">
            <a:avLst/>
          </a:prstGeom>
        </p:spPr>
        <p:txBody>
          <a:bodyPr lIns="0" tIns="0" rIns="0" bIns="0" rtlCol="0" anchor="t">
            <a:spAutoFit/>
          </a:bodyPr>
          <a:lstStyle/>
          <a:p>
            <a:pPr marL="0" lvl="0" indent="0" algn="l">
              <a:lnSpc>
                <a:spcPts val="8522"/>
              </a:lnSpc>
              <a:spcBef>
                <a:spcPct val="0"/>
              </a:spcBef>
            </a:pPr>
            <a:r>
              <a:rPr lang="en-US" sz="6087" b="1" i="1">
                <a:solidFill>
                  <a:srgbClr val="0F4662"/>
                </a:solidFill>
                <a:latin typeface="Cormorant Garamond Bold Italics"/>
                <a:ea typeface="Cormorant Garamond Bold Italics"/>
                <a:cs typeface="Cormorant Garamond Bold Italics"/>
                <a:sym typeface="Cormorant Garamond Bold Italics"/>
              </a:rPr>
              <a:t>Penyajian Laporan Keuangan</a:t>
            </a:r>
          </a:p>
        </p:txBody>
      </p:sp>
      <p:sp>
        <p:nvSpPr>
          <p:cNvPr id="3" name="TextBox 3"/>
          <p:cNvSpPr txBox="1"/>
          <p:nvPr/>
        </p:nvSpPr>
        <p:spPr>
          <a:xfrm>
            <a:off x="836400" y="2286691"/>
            <a:ext cx="17127476" cy="6099495"/>
          </a:xfrm>
          <a:prstGeom prst="rect">
            <a:avLst/>
          </a:prstGeom>
        </p:spPr>
        <p:txBody>
          <a:bodyPr lIns="0" tIns="0" rIns="0" bIns="0" rtlCol="0" anchor="t">
            <a:spAutoFit/>
          </a:bodyPr>
          <a:lstStyle/>
          <a:p>
            <a:pPr algn="just">
              <a:lnSpc>
                <a:spcPts val="5402"/>
              </a:lnSpc>
            </a:pPr>
            <a:r>
              <a:rPr lang="en-US" sz="3177" b="1">
                <a:solidFill>
                  <a:srgbClr val="0F4662"/>
                </a:solidFill>
                <a:latin typeface="Quicksand Bold"/>
                <a:ea typeface="Quicksand Bold"/>
                <a:cs typeface="Quicksand Bold"/>
                <a:sym typeface="Quicksand Bold"/>
              </a:rPr>
              <a:t>Sama seperti IAS 1, PSAK 1 mengatur prinsip-prinsip umum mengenai penyusunan laporan keuangan. Beberapa prinsip utama yang ada dalam PASAK 1 meliputi :</a:t>
            </a:r>
          </a:p>
          <a:p>
            <a:pPr algn="just">
              <a:lnSpc>
                <a:spcPts val="5402"/>
              </a:lnSpc>
            </a:pPr>
            <a:r>
              <a:rPr lang="en-US" sz="3177">
                <a:solidFill>
                  <a:srgbClr val="0F4662"/>
                </a:solidFill>
                <a:latin typeface="Quicksand"/>
                <a:ea typeface="Quicksand"/>
                <a:cs typeface="Quicksand"/>
                <a:sym typeface="Quicksand"/>
              </a:rPr>
              <a:t>   </a:t>
            </a:r>
            <a:r>
              <a:rPr lang="en-US" sz="3177" b="1">
                <a:solidFill>
                  <a:srgbClr val="0F4662"/>
                </a:solidFill>
                <a:latin typeface="Quicksand Bold"/>
                <a:ea typeface="Quicksand Bold"/>
                <a:cs typeface="Quicksand Bold"/>
                <a:sym typeface="Quicksand Bold"/>
              </a:rPr>
              <a:t>· Kepatuhan terhadap standar : Laporan keuangan harus mematuhi seluruh standar akuntansi keuangan yang berlaku.</a:t>
            </a:r>
          </a:p>
          <a:p>
            <a:pPr algn="just">
              <a:lnSpc>
                <a:spcPts val="5402"/>
              </a:lnSpc>
            </a:pPr>
            <a:r>
              <a:rPr lang="en-US" sz="3177">
                <a:solidFill>
                  <a:srgbClr val="0F4662"/>
                </a:solidFill>
                <a:latin typeface="Quicksand"/>
                <a:ea typeface="Quicksand"/>
                <a:cs typeface="Quicksand"/>
                <a:sym typeface="Quicksand"/>
              </a:rPr>
              <a:t>   </a:t>
            </a:r>
            <a:r>
              <a:rPr lang="en-US" sz="3177" b="1">
                <a:solidFill>
                  <a:srgbClr val="0F4662"/>
                </a:solidFill>
                <a:latin typeface="Quicksand Bold"/>
                <a:ea typeface="Quicksand Bold"/>
                <a:cs typeface="Quicksand Bold"/>
                <a:sym typeface="Quicksand Bold"/>
              </a:rPr>
              <a:t>· Penyajian wajar (fair presentation): Laporan keungan harus memberikan gambaran yang benar dan wajar tentang posisi keuangan, kinerja keuangan, dan arus kas  </a:t>
            </a:r>
          </a:p>
          <a:p>
            <a:pPr marL="0" lvl="0" indent="0" algn="just">
              <a:lnSpc>
                <a:spcPts val="5402"/>
              </a:lnSpc>
            </a:pPr>
            <a:r>
              <a:rPr lang="en-US" sz="3177">
                <a:solidFill>
                  <a:srgbClr val="0F4662"/>
                </a:solidFill>
                <a:latin typeface="Quicksand"/>
                <a:ea typeface="Quicksand"/>
                <a:cs typeface="Quicksand"/>
                <a:sym typeface="Quicksand"/>
              </a:rPr>
              <a:t>  · </a:t>
            </a:r>
            <a:r>
              <a:rPr lang="en-US" sz="3177" b="1">
                <a:solidFill>
                  <a:srgbClr val="0F4662"/>
                </a:solidFill>
                <a:latin typeface="Quicksand Bold"/>
                <a:ea typeface="Quicksand Bold"/>
                <a:cs typeface="Quicksand Bold"/>
                <a:sym typeface="Quicksand Bold"/>
              </a:rPr>
              <a:t>Penyajian lengkap: Laporan keuangan harus mencakup laporan posisi keuangan (neraca), laporan laba rugi dan penghasilan komprehensif lain, laporan perubahan ekuitas, laporan arus kas, serta catatan atas laporan keuangan.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820</Words>
  <Application>Microsoft Office PowerPoint</Application>
  <PresentationFormat>Custom</PresentationFormat>
  <Paragraphs>58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Aileron Italics</vt:lpstr>
      <vt:lpstr>Quicksand</vt:lpstr>
      <vt:lpstr>Calibri</vt:lpstr>
      <vt:lpstr>Migra Extra-Light</vt:lpstr>
      <vt:lpstr>Quicksand Bold</vt:lpstr>
      <vt:lpstr>Cormorant Garamond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Enhancing Sales Strategy Presentation</dc:title>
  <dc:creator>sitsa</dc:creator>
  <cp:lastModifiedBy>Siti Sarah</cp:lastModifiedBy>
  <cp:revision>2</cp:revision>
  <dcterms:created xsi:type="dcterms:W3CDTF">2006-08-16T00:00:00Z</dcterms:created>
  <dcterms:modified xsi:type="dcterms:W3CDTF">2024-10-17T12:27:30Z</dcterms:modified>
  <dc:identifier>DAGR1K8qFyg</dc:identifier>
</cp:coreProperties>
</file>